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6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7.xml" ContentType="application/vnd.openxmlformats-officedocument.presentationml.notesSlide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notesSlides/notesSlide9.xml" ContentType="application/vnd.openxmlformats-officedocument.presentationml.notesSlide+xml"/>
  <Override PartName="/ppt/tags/tag36.xml" ContentType="application/vnd.openxmlformats-officedocument.presentationml.tags+xml"/>
  <Override PartName="/ppt/notesSlides/notesSlide10.xml" ContentType="application/vnd.openxmlformats-officedocument.presentationml.notesSlide+xml"/>
  <Override PartName="/ppt/tags/tag37.xml" ContentType="application/vnd.openxmlformats-officedocument.presentationml.tags+xml"/>
  <Override PartName="/ppt/notesSlides/notesSlide11.xml" ContentType="application/vnd.openxmlformats-officedocument.presentationml.notesSlide+xml"/>
  <Override PartName="/ppt/tags/tag38.xml" ContentType="application/vnd.openxmlformats-officedocument.presentationml.tags+xml"/>
  <Override PartName="/ppt/notesSlides/notesSlide12.xml" ContentType="application/vnd.openxmlformats-officedocument.presentationml.notesSlide+xml"/>
  <Override PartName="/ppt/tags/tag39.xml" ContentType="application/vnd.openxmlformats-officedocument.presentationml.tags+xml"/>
  <Override PartName="/ppt/notesSlides/notesSlide13.xml" ContentType="application/vnd.openxmlformats-officedocument.presentationml.notesSlide+xml"/>
  <Override PartName="/ppt/tags/tag40.xml" ContentType="application/vnd.openxmlformats-officedocument.presentationml.tags+xml"/>
  <Override PartName="/ppt/notesSlides/notesSlide14.xml" ContentType="application/vnd.openxmlformats-officedocument.presentationml.notesSlide+xml"/>
  <Override PartName="/ppt/tags/tag41.xml" ContentType="application/vnd.openxmlformats-officedocument.presentationml.tags+xml"/>
  <Override PartName="/ppt/notesSlides/notesSlide15.xml" ContentType="application/vnd.openxmlformats-officedocument.presentationml.notesSlide+xml"/>
  <Override PartName="/ppt/tags/tag42.xml" ContentType="application/vnd.openxmlformats-officedocument.presentationml.tags+xml"/>
  <Override PartName="/ppt/notesSlides/notesSlide16.xml" ContentType="application/vnd.openxmlformats-officedocument.presentationml.notesSlide+xml"/>
  <Override PartName="/ppt/tags/tag43.xml" ContentType="application/vnd.openxmlformats-officedocument.presentationml.tags+xml"/>
  <Override PartName="/ppt/notesSlides/notesSlide17.xml" ContentType="application/vnd.openxmlformats-officedocument.presentationml.notesSlide+xml"/>
  <Override PartName="/ppt/tags/tag44.xml" ContentType="application/vnd.openxmlformats-officedocument.presentationml.tags+xml"/>
  <Override PartName="/ppt/notesSlides/notesSlide18.xml" ContentType="application/vnd.openxmlformats-officedocument.presentationml.notesSlide+xml"/>
  <Override PartName="/ppt/tags/tag45.xml" ContentType="application/vnd.openxmlformats-officedocument.presentationml.tags+xml"/>
  <Override PartName="/ppt/notesSlides/notesSlide19.xml" ContentType="application/vnd.openxmlformats-officedocument.presentationml.notesSlide+xml"/>
  <Override PartName="/ppt/tags/tag46.xml" ContentType="application/vnd.openxmlformats-officedocument.presentationml.tags+xml"/>
  <Override PartName="/ppt/notesSlides/notesSlide20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1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2.xml" ContentType="application/vnd.openxmlformats-officedocument.presentationml.notesSlide+xml"/>
  <Override PartName="/ppt/tags/tag73.xml" ContentType="application/vnd.openxmlformats-officedocument.presentationml.tags+xml"/>
  <Override PartName="/ppt/notesSlides/notesSlide23.xml" ContentType="application/vnd.openxmlformats-officedocument.presentationml.notesSlide+xml"/>
  <Override PartName="/ppt/tags/tag74.xml" ContentType="application/vnd.openxmlformats-officedocument.presentationml.tags+xml"/>
  <Override PartName="/ppt/notesSlides/notesSlide24.xml" ContentType="application/vnd.openxmlformats-officedocument.presentationml.notesSlide+xml"/>
  <Override PartName="/ppt/tags/tag75.xml" ContentType="application/vnd.openxmlformats-officedocument.presentationml.tags+xml"/>
  <Override PartName="/ppt/notesSlides/notesSlide25.xml" ContentType="application/vnd.openxmlformats-officedocument.presentationml.notesSlide+xml"/>
  <Override PartName="/ppt/tags/tag76.xml" ContentType="application/vnd.openxmlformats-officedocument.presentationml.tags+xml"/>
  <Override PartName="/ppt/notesSlides/notesSlide26.xml" ContentType="application/vnd.openxmlformats-officedocument.presentationml.notesSlide+xml"/>
  <Override PartName="/ppt/tags/tag77.xml" ContentType="application/vnd.openxmlformats-officedocument.presentationml.tags+xml"/>
  <Override PartName="/ppt/notesSlides/notesSlide27.xml" ContentType="application/vnd.openxmlformats-officedocument.presentationml.notesSlide+xml"/>
  <Override PartName="/ppt/tags/tag78.xml" ContentType="application/vnd.openxmlformats-officedocument.presentationml.tags+xml"/>
  <Override PartName="/ppt/notesSlides/notesSlide28.xml" ContentType="application/vnd.openxmlformats-officedocument.presentationml.notesSlide+xml"/>
  <Override PartName="/ppt/tags/tag79.xml" ContentType="application/vnd.openxmlformats-officedocument.presentationml.tags+xml"/>
  <Override PartName="/ppt/notesSlides/notesSlide29.xml" ContentType="application/vnd.openxmlformats-officedocument.presentationml.notesSlide+xml"/>
  <Override PartName="/ppt/tags/tag80.xml" ContentType="application/vnd.openxmlformats-officedocument.presentationml.tags+xml"/>
  <Override PartName="/ppt/notesSlides/notesSlide30.xml" ContentType="application/vnd.openxmlformats-officedocument.presentationml.notesSlide+xml"/>
  <Override PartName="/ppt/tags/tag81.xml" ContentType="application/vnd.openxmlformats-officedocument.presentationml.tags+xml"/>
  <Override PartName="/ppt/notesSlides/notesSlide31.xml" ContentType="application/vnd.openxmlformats-officedocument.presentationml.notesSlide+xml"/>
  <Override PartName="/ppt/tags/tag82.xml" ContentType="application/vnd.openxmlformats-officedocument.presentationml.tags+xml"/>
  <Override PartName="/ppt/notesSlides/notesSlide32.xml" ContentType="application/vnd.openxmlformats-officedocument.presentationml.notesSlide+xml"/>
  <Override PartName="/ppt/tags/tag83.xml" ContentType="application/vnd.openxmlformats-officedocument.presentationml.tags+xml"/>
  <Override PartName="/ppt/notesSlides/notesSlide33.xml" ContentType="application/vnd.openxmlformats-officedocument.presentationml.notesSlide+xml"/>
  <Override PartName="/ppt/tags/tag84.xml" ContentType="application/vnd.openxmlformats-officedocument.presentationml.tags+xml"/>
  <Override PartName="/ppt/notesSlides/notesSlide34.xml" ContentType="application/vnd.openxmlformats-officedocument.presentationml.notesSlide+xml"/>
  <Override PartName="/ppt/tags/tag85.xml" ContentType="application/vnd.openxmlformats-officedocument.presentationml.tags+xml"/>
  <Override PartName="/ppt/notesSlides/notesSlide35.xml" ContentType="application/vnd.openxmlformats-officedocument.presentationml.notesSlide+xml"/>
  <Override PartName="/ppt/tags/tag86.xml" ContentType="application/vnd.openxmlformats-officedocument.presentationml.tags+xml"/>
  <Override PartName="/ppt/notesSlides/notesSlide36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37.xml" ContentType="application/vnd.openxmlformats-officedocument.presentationml.notesSlide+xml"/>
  <Override PartName="/ppt/tags/tag89.xml" ContentType="application/vnd.openxmlformats-officedocument.presentationml.tags+xml"/>
  <Override PartName="/ppt/notesSlides/notesSlide38.xml" ContentType="application/vnd.openxmlformats-officedocument.presentationml.notesSlide+xml"/>
  <Override PartName="/ppt/tags/tag90.xml" ContentType="application/vnd.openxmlformats-officedocument.presentationml.tags+xml"/>
  <Override PartName="/ppt/notesSlides/notesSlide39.xml" ContentType="application/vnd.openxmlformats-officedocument.presentationml.notesSlide+xml"/>
  <Override PartName="/ppt/tags/tag91.xml" ContentType="application/vnd.openxmlformats-officedocument.presentationml.tags+xml"/>
  <Override PartName="/ppt/notesSlides/notesSlide40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41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42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43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44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45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46.xml" ContentType="application/vnd.openxmlformats-officedocument.presentationml.notesSlide+xml"/>
  <Override PartName="/ppt/tags/tag144.xml" ContentType="application/vnd.openxmlformats-officedocument.presentationml.tags+xml"/>
  <Override PartName="/ppt/notesSlides/notesSlide47.xml" ContentType="application/vnd.openxmlformats-officedocument.presentationml.notesSlide+xml"/>
  <Override PartName="/ppt/tags/tag145.xml" ContentType="application/vnd.openxmlformats-officedocument.presentationml.tags+xml"/>
  <Override PartName="/ppt/notesSlides/notesSlide48.xml" ContentType="application/vnd.openxmlformats-officedocument.presentationml.notesSlide+xml"/>
  <Override PartName="/ppt/tags/tag146.xml" ContentType="application/vnd.openxmlformats-officedocument.presentationml.tags+xml"/>
  <Override PartName="/ppt/notesSlides/notesSlide49.xml" ContentType="application/vnd.openxmlformats-officedocument.presentationml.notesSlide+xml"/>
  <Override PartName="/ppt/tags/tag147.xml" ContentType="application/vnd.openxmlformats-officedocument.presentationml.tags+xml"/>
  <Override PartName="/ppt/notesSlides/notesSlide50.xml" ContentType="application/vnd.openxmlformats-officedocument.presentationml.notesSlide+xml"/>
  <Override PartName="/ppt/tags/tag148.xml" ContentType="application/vnd.openxmlformats-officedocument.presentationml.tags+xml"/>
  <Override PartName="/ppt/notesSlides/notesSlide51.xml" ContentType="application/vnd.openxmlformats-officedocument.presentationml.notesSlide+xml"/>
  <Override PartName="/ppt/tags/tag149.xml" ContentType="application/vnd.openxmlformats-officedocument.presentationml.tags+xml"/>
  <Override PartName="/ppt/notesSlides/notesSlide52.xml" ContentType="application/vnd.openxmlformats-officedocument.presentationml.notesSlide+xml"/>
  <Override PartName="/ppt/tags/tag150.xml" ContentType="application/vnd.openxmlformats-officedocument.presentationml.tags+xml"/>
  <Override PartName="/ppt/notesSlides/notesSlide53.xml" ContentType="application/vnd.openxmlformats-officedocument.presentationml.notesSlide+xml"/>
  <Override PartName="/ppt/tags/tag151.xml" ContentType="application/vnd.openxmlformats-officedocument.presentationml.tags+xml"/>
  <Override PartName="/ppt/notesSlides/notesSlide54.xml" ContentType="application/vnd.openxmlformats-officedocument.presentationml.notesSlide+xml"/>
  <Override PartName="/ppt/tags/tag152.xml" ContentType="application/vnd.openxmlformats-officedocument.presentationml.tags+xml"/>
  <Override PartName="/ppt/notesSlides/notesSlide55.xml" ContentType="application/vnd.openxmlformats-officedocument.presentationml.notesSlide+xml"/>
  <Override PartName="/ppt/tags/tag153.xml" ContentType="application/vnd.openxmlformats-officedocument.presentationml.tags+xml"/>
  <Override PartName="/ppt/notesSlides/notesSlide56.xml" ContentType="application/vnd.openxmlformats-officedocument.presentationml.notesSlide+xml"/>
  <Override PartName="/ppt/tags/tag154.xml" ContentType="application/vnd.openxmlformats-officedocument.presentationml.tags+xml"/>
  <Override PartName="/ppt/notesSlides/notesSlide57.xml" ContentType="application/vnd.openxmlformats-officedocument.presentationml.notesSlide+xml"/>
  <Override PartName="/ppt/tags/tag155.xml" ContentType="application/vnd.openxmlformats-officedocument.presentationml.tags+xml"/>
  <Override PartName="/ppt/notesSlides/notesSlide58.xml" ContentType="application/vnd.openxmlformats-officedocument.presentationml.notesSlide+xml"/>
  <Override PartName="/ppt/tags/tag156.xml" ContentType="application/vnd.openxmlformats-officedocument.presentationml.tags+xml"/>
  <Override PartName="/ppt/notesSlides/notesSlide59.xml" ContentType="application/vnd.openxmlformats-officedocument.presentationml.notesSlide+xml"/>
  <Override PartName="/ppt/tags/tag157.xml" ContentType="application/vnd.openxmlformats-officedocument.presentationml.tags+xml"/>
  <Override PartName="/ppt/notesSlides/notesSlide60.xml" ContentType="application/vnd.openxmlformats-officedocument.presentationml.notesSlide+xml"/>
  <Override PartName="/ppt/tags/tag158.xml" ContentType="application/vnd.openxmlformats-officedocument.presentationml.tags+xml"/>
  <Override PartName="/ppt/notesSlides/notesSlide61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62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63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64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65.xml" ContentType="application/vnd.openxmlformats-officedocument.presentationml.notesSlide+xml"/>
  <Override PartName="/ppt/tags/tag167.xml" ContentType="application/vnd.openxmlformats-officedocument.presentationml.tags+xml"/>
  <Override PartName="/ppt/notesSlides/notesSlide66.xml" ContentType="application/vnd.openxmlformats-officedocument.presentationml.notesSlide+xml"/>
  <Override PartName="/ppt/tags/tag168.xml" ContentType="application/vnd.openxmlformats-officedocument.presentationml.tags+xml"/>
  <Override PartName="/ppt/notesSlides/notesSlide67.xml" ContentType="application/vnd.openxmlformats-officedocument.presentationml.notesSlide+xml"/>
  <Override PartName="/ppt/tags/tag169.xml" ContentType="application/vnd.openxmlformats-officedocument.presentationml.tags+xml"/>
  <Override PartName="/ppt/notesSlides/notesSlide68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69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70.xml" ContentType="application/vnd.openxmlformats-officedocument.presentationml.notesSlide+xml"/>
  <Override PartName="/ppt/tags/tag196.xml" ContentType="application/vnd.openxmlformats-officedocument.presentationml.tags+xml"/>
  <Override PartName="/ppt/notesSlides/notesSlide71.xml" ContentType="application/vnd.openxmlformats-officedocument.presentationml.notesSlide+xml"/>
  <Override PartName="/ppt/tags/tag197.xml" ContentType="application/vnd.openxmlformats-officedocument.presentationml.tags+xml"/>
  <Override PartName="/ppt/notesSlides/notesSlide72.xml" ContentType="application/vnd.openxmlformats-officedocument.presentationml.notesSlide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73.xml" ContentType="application/vnd.openxmlformats-officedocument.presentationml.notesSlide+xml"/>
  <Override PartName="/ppt/tags/tag200.xml" ContentType="application/vnd.openxmlformats-officedocument.presentationml.tags+xml"/>
  <Override PartName="/ppt/notesSlides/notesSlide74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75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76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77.xml" ContentType="application/vnd.openxmlformats-officedocument.presentationml.notesSlide+xml"/>
  <Override PartName="/ppt/tags/tag207.xml" ContentType="application/vnd.openxmlformats-officedocument.presentationml.tags+xml"/>
  <Override PartName="/ppt/notesSlides/notesSlide78.xml" ContentType="application/vnd.openxmlformats-officedocument.presentationml.notesSlide+xml"/>
  <Override PartName="/ppt/tags/tag208.xml" ContentType="application/vnd.openxmlformats-officedocument.presentationml.tags+xml"/>
  <Override PartName="/ppt/notesSlides/notesSlide79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80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81.xml" ContentType="application/vnd.openxmlformats-officedocument.presentationml.notesSlide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notesSlides/notesSlide82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notesSlides/notesSlide83.xml" ContentType="application/vnd.openxmlformats-officedocument.presentationml.notesSlide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84.xml" ContentType="application/vnd.openxmlformats-officedocument.presentationml.notesSlide+xml"/>
  <Override PartName="/ppt/tags/tag241.xml" ContentType="application/vnd.openxmlformats-officedocument.presentationml.tags+xml"/>
  <Override PartName="/ppt/notesSlides/notesSlide85.xml" ContentType="application/vnd.openxmlformats-officedocument.presentationml.notesSlid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notesSlides/notesSlide86.xml" ContentType="application/vnd.openxmlformats-officedocument.presentationml.notesSlide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87.xml" ContentType="application/vnd.openxmlformats-officedocument.presentationml.notesSlide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notesSlides/notesSlide88.xml" ContentType="application/vnd.openxmlformats-officedocument.presentationml.notesSlide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89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notesSlides/notesSlide90.xml" ContentType="application/vnd.openxmlformats-officedocument.presentationml.notesSlide+xml"/>
  <Override PartName="/ppt/tags/tag252.xml" ContentType="application/vnd.openxmlformats-officedocument.presentationml.tags+xml"/>
  <Override PartName="/ppt/notesSlides/notesSlide91.xml" ContentType="application/vnd.openxmlformats-officedocument.presentationml.notesSlide+xml"/>
  <Override PartName="/ppt/tags/tag253.xml" ContentType="application/vnd.openxmlformats-officedocument.presentationml.tags+xml"/>
  <Override PartName="/ppt/notesSlides/notesSlide92.xml" ContentType="application/vnd.openxmlformats-officedocument.presentationml.notesSlid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93.xml" ContentType="application/vnd.openxmlformats-officedocument.presentationml.notesSlide+xml"/>
  <Override PartName="/ppt/tags/tag256.xml" ContentType="application/vnd.openxmlformats-officedocument.presentationml.tags+xml"/>
  <Override PartName="/ppt/notesSlides/notesSlide94.xml" ContentType="application/vnd.openxmlformats-officedocument.presentationml.notesSlide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notesSlides/notesSlide95.xml" ContentType="application/vnd.openxmlformats-officedocument.presentationml.notesSlide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notesSlides/notesSlide96.xml" ContentType="application/vnd.openxmlformats-officedocument.presentationml.notesSlide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0"/>
  </p:notesMasterIdLst>
  <p:sldIdLst>
    <p:sldId id="256" r:id="rId2"/>
    <p:sldId id="257" r:id="rId3"/>
    <p:sldId id="260" r:id="rId4"/>
    <p:sldId id="767" r:id="rId5"/>
    <p:sldId id="768" r:id="rId6"/>
    <p:sldId id="766" r:id="rId7"/>
    <p:sldId id="602" r:id="rId8"/>
    <p:sldId id="598" r:id="rId9"/>
    <p:sldId id="599" r:id="rId10"/>
    <p:sldId id="769" r:id="rId11"/>
    <p:sldId id="600" r:id="rId12"/>
    <p:sldId id="601" r:id="rId13"/>
    <p:sldId id="607" r:id="rId14"/>
    <p:sldId id="608" r:id="rId15"/>
    <p:sldId id="609" r:id="rId16"/>
    <p:sldId id="610" r:id="rId17"/>
    <p:sldId id="611" r:id="rId18"/>
    <p:sldId id="612" r:id="rId19"/>
    <p:sldId id="613" r:id="rId20"/>
    <p:sldId id="706" r:id="rId21"/>
    <p:sldId id="615" r:id="rId22"/>
    <p:sldId id="616" r:id="rId23"/>
    <p:sldId id="627" r:id="rId24"/>
    <p:sldId id="617" r:id="rId25"/>
    <p:sldId id="628" r:id="rId26"/>
    <p:sldId id="629" r:id="rId27"/>
    <p:sldId id="770" r:id="rId28"/>
    <p:sldId id="771" r:id="rId29"/>
    <p:sldId id="772" r:id="rId30"/>
    <p:sldId id="773" r:id="rId31"/>
    <p:sldId id="774" r:id="rId32"/>
    <p:sldId id="775" r:id="rId33"/>
    <p:sldId id="849" r:id="rId34"/>
    <p:sldId id="630" r:id="rId35"/>
    <p:sldId id="631" r:id="rId36"/>
    <p:sldId id="632" r:id="rId37"/>
    <p:sldId id="633" r:id="rId38"/>
    <p:sldId id="634" r:id="rId39"/>
    <p:sldId id="635" r:id="rId40"/>
    <p:sldId id="636" r:id="rId41"/>
    <p:sldId id="637" r:id="rId42"/>
    <p:sldId id="776" r:id="rId43"/>
    <p:sldId id="638" r:id="rId44"/>
    <p:sldId id="639" r:id="rId45"/>
    <p:sldId id="974" r:id="rId46"/>
    <p:sldId id="642" r:id="rId47"/>
    <p:sldId id="643" r:id="rId48"/>
    <p:sldId id="644" r:id="rId49"/>
    <p:sldId id="657" r:id="rId50"/>
    <p:sldId id="905" r:id="rId51"/>
    <p:sldId id="658" r:id="rId52"/>
    <p:sldId id="659" r:id="rId53"/>
    <p:sldId id="660" r:id="rId54"/>
    <p:sldId id="906" r:id="rId55"/>
    <p:sldId id="661" r:id="rId56"/>
    <p:sldId id="662" r:id="rId57"/>
    <p:sldId id="663" r:id="rId58"/>
    <p:sldId id="664" r:id="rId59"/>
    <p:sldId id="665" r:id="rId60"/>
    <p:sldId id="666" r:id="rId61"/>
    <p:sldId id="907" r:id="rId62"/>
    <p:sldId id="908" r:id="rId63"/>
    <p:sldId id="667" r:id="rId64"/>
    <p:sldId id="668" r:id="rId65"/>
    <p:sldId id="669" r:id="rId66"/>
    <p:sldId id="904" r:id="rId67"/>
    <p:sldId id="670" r:id="rId68"/>
    <p:sldId id="909" r:id="rId69"/>
    <p:sldId id="910" r:id="rId70"/>
    <p:sldId id="671" r:id="rId71"/>
    <p:sldId id="676" r:id="rId72"/>
    <p:sldId id="672" r:id="rId73"/>
    <p:sldId id="677" r:id="rId74"/>
    <p:sldId id="678" r:id="rId75"/>
    <p:sldId id="950" r:id="rId76"/>
    <p:sldId id="679" r:id="rId77"/>
    <p:sldId id="680" r:id="rId78"/>
    <p:sldId id="681" r:id="rId79"/>
    <p:sldId id="682" r:id="rId80"/>
    <p:sldId id="683" r:id="rId81"/>
    <p:sldId id="684" r:id="rId82"/>
    <p:sldId id="952" r:id="rId83"/>
    <p:sldId id="953" r:id="rId84"/>
    <p:sldId id="951" r:id="rId85"/>
    <p:sldId id="689" r:id="rId86"/>
    <p:sldId id="685" r:id="rId87"/>
    <p:sldId id="690" r:id="rId88"/>
    <p:sldId id="691" r:id="rId89"/>
    <p:sldId id="692" r:id="rId90"/>
    <p:sldId id="693" r:id="rId91"/>
    <p:sldId id="698" r:id="rId92"/>
    <p:sldId id="699" r:id="rId93"/>
    <p:sldId id="700" r:id="rId94"/>
    <p:sldId id="701" r:id="rId95"/>
    <p:sldId id="702" r:id="rId96"/>
    <p:sldId id="703" r:id="rId97"/>
    <p:sldId id="694" r:id="rId98"/>
    <p:sldId id="695" r:id="rId99"/>
  </p:sldIdLst>
  <p:sldSz cx="12192000" cy="6858000"/>
  <p:notesSz cx="6858000" cy="9144000"/>
  <p:custDataLst>
    <p:tags r:id="rId10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3" d="100"/>
          <a:sy n="53" d="100"/>
        </p:scale>
        <p:origin x="56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2024-06-10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FE2F5-0424-4811-BE6E-8EA8669E68D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FE2F5-0424-4811-BE6E-8EA8669E68D4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FE2F5-0424-4811-BE6E-8EA8669E68D4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FE2F5-0424-4811-BE6E-8EA8669E68D4}" type="slidenum">
              <a:rPr lang="zh-CN" altLang="en-US" smtClean="0"/>
              <a:t>71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74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75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76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77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78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79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80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81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82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83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84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FE2F5-0424-4811-BE6E-8EA8669E68D4}" type="slidenum">
              <a:rPr lang="zh-CN" altLang="en-US" smtClean="0"/>
              <a:t>85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86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87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88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89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90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91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92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93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94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95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96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97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98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2024-06-10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7.wmf"/><Relationship Id="rId5" Type="http://schemas.openxmlformats.org/officeDocument/2006/relationships/image" Target="../media/image14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notesSlide" Target="../notesSlides/notesSlide1.xml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tags" Target="../tags/tag27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tags" Target="../tags/tag26.xml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tags" Target="../tags/tag25.xml"/><Relationship Id="rId27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tags" Target="../tags/tag61.xml"/><Relationship Id="rId18" Type="http://schemas.openxmlformats.org/officeDocument/2006/relationships/tags" Target="../tags/tag66.xml"/><Relationship Id="rId26" Type="http://schemas.openxmlformats.org/officeDocument/2006/relationships/notesSlide" Target="../notesSlides/notesSlide22.xml"/><Relationship Id="rId3" Type="http://schemas.openxmlformats.org/officeDocument/2006/relationships/tags" Target="../tags/tag51.xml"/><Relationship Id="rId21" Type="http://schemas.openxmlformats.org/officeDocument/2006/relationships/tags" Target="../tags/tag69.xml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17" Type="http://schemas.openxmlformats.org/officeDocument/2006/relationships/tags" Target="../tags/tag65.xml"/><Relationship Id="rId25" Type="http://schemas.openxmlformats.org/officeDocument/2006/relationships/slideLayout" Target="../slideLayouts/slideLayout1.xml"/><Relationship Id="rId2" Type="http://schemas.openxmlformats.org/officeDocument/2006/relationships/tags" Target="../tags/tag50.xml"/><Relationship Id="rId16" Type="http://schemas.openxmlformats.org/officeDocument/2006/relationships/tags" Target="../tags/tag64.xml"/><Relationship Id="rId20" Type="http://schemas.openxmlformats.org/officeDocument/2006/relationships/tags" Target="../tags/tag68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24" Type="http://schemas.openxmlformats.org/officeDocument/2006/relationships/tags" Target="../tags/tag72.xml"/><Relationship Id="rId5" Type="http://schemas.openxmlformats.org/officeDocument/2006/relationships/tags" Target="../tags/tag53.xml"/><Relationship Id="rId15" Type="http://schemas.openxmlformats.org/officeDocument/2006/relationships/tags" Target="../tags/tag63.xml"/><Relationship Id="rId23" Type="http://schemas.openxmlformats.org/officeDocument/2006/relationships/tags" Target="../tags/tag71.xml"/><Relationship Id="rId10" Type="http://schemas.openxmlformats.org/officeDocument/2006/relationships/tags" Target="../tags/tag58.xml"/><Relationship Id="rId19" Type="http://schemas.openxmlformats.org/officeDocument/2006/relationships/tags" Target="../tags/tag67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tags" Target="../tags/tag62.xml"/><Relationship Id="rId22" Type="http://schemas.openxmlformats.org/officeDocument/2006/relationships/tags" Target="../tags/tag70.xml"/><Relationship Id="rId27" Type="http://schemas.openxmlformats.org/officeDocument/2006/relationships/slide" Target="slid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4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7" Type="http://schemas.openxmlformats.org/officeDocument/2006/relationships/notesSlide" Target="../notesSlides/notesSlide41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6.xml"/><Relationship Id="rId4" Type="http://schemas.openxmlformats.org/officeDocument/2006/relationships/tags" Target="../tags/tag9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4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4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tags" Target="../tags/tag117.xml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10" Type="http://schemas.openxmlformats.org/officeDocument/2006/relationships/tags" Target="../tags/tag110.xml"/><Relationship Id="rId19" Type="http://schemas.openxmlformats.org/officeDocument/2006/relationships/notesSlide" Target="../notesSlides/notesSlide44.xml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4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tags" Target="../tags/tag132.xml"/><Relationship Id="rId18" Type="http://schemas.openxmlformats.org/officeDocument/2006/relationships/tags" Target="../tags/tag137.xml"/><Relationship Id="rId26" Type="http://schemas.openxmlformats.org/officeDocument/2006/relationships/notesSlide" Target="../notesSlides/notesSlide46.xml"/><Relationship Id="rId3" Type="http://schemas.openxmlformats.org/officeDocument/2006/relationships/tags" Target="../tags/tag122.xml"/><Relationship Id="rId21" Type="http://schemas.openxmlformats.org/officeDocument/2006/relationships/tags" Target="../tags/tag140.xml"/><Relationship Id="rId7" Type="http://schemas.openxmlformats.org/officeDocument/2006/relationships/tags" Target="../tags/tag126.xml"/><Relationship Id="rId12" Type="http://schemas.openxmlformats.org/officeDocument/2006/relationships/tags" Target="../tags/tag131.xml"/><Relationship Id="rId17" Type="http://schemas.openxmlformats.org/officeDocument/2006/relationships/tags" Target="../tags/tag136.xml"/><Relationship Id="rId25" Type="http://schemas.openxmlformats.org/officeDocument/2006/relationships/slideLayout" Target="../slideLayouts/slideLayout1.xml"/><Relationship Id="rId2" Type="http://schemas.openxmlformats.org/officeDocument/2006/relationships/tags" Target="../tags/tag121.xml"/><Relationship Id="rId16" Type="http://schemas.openxmlformats.org/officeDocument/2006/relationships/tags" Target="../tags/tag135.xml"/><Relationship Id="rId20" Type="http://schemas.openxmlformats.org/officeDocument/2006/relationships/tags" Target="../tags/tag139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tags" Target="../tags/tag130.xml"/><Relationship Id="rId24" Type="http://schemas.openxmlformats.org/officeDocument/2006/relationships/tags" Target="../tags/tag143.xml"/><Relationship Id="rId5" Type="http://schemas.openxmlformats.org/officeDocument/2006/relationships/tags" Target="../tags/tag124.xml"/><Relationship Id="rId15" Type="http://schemas.openxmlformats.org/officeDocument/2006/relationships/tags" Target="../tags/tag134.xml"/><Relationship Id="rId23" Type="http://schemas.openxmlformats.org/officeDocument/2006/relationships/tags" Target="../tags/tag142.xml"/><Relationship Id="rId10" Type="http://schemas.openxmlformats.org/officeDocument/2006/relationships/tags" Target="../tags/tag129.xml"/><Relationship Id="rId19" Type="http://schemas.openxmlformats.org/officeDocument/2006/relationships/tags" Target="../tags/tag138.xml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tags" Target="../tags/tag133.xml"/><Relationship Id="rId22" Type="http://schemas.openxmlformats.org/officeDocument/2006/relationships/tags" Target="../tags/tag141.xml"/><Relationship Id="rId27" Type="http://schemas.openxmlformats.org/officeDocument/2006/relationships/slide" Target="slide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7.xml"/><Relationship Id="rId4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8.xml"/><Relationship Id="rId4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4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4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4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4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13" Type="http://schemas.openxmlformats.org/officeDocument/2006/relationships/tags" Target="../tags/tag184.xml"/><Relationship Id="rId18" Type="http://schemas.openxmlformats.org/officeDocument/2006/relationships/tags" Target="../tags/tag189.xml"/><Relationship Id="rId26" Type="http://schemas.openxmlformats.org/officeDocument/2006/relationships/notesSlide" Target="../notesSlides/notesSlide70.xml"/><Relationship Id="rId3" Type="http://schemas.openxmlformats.org/officeDocument/2006/relationships/tags" Target="../tags/tag174.xml"/><Relationship Id="rId21" Type="http://schemas.openxmlformats.org/officeDocument/2006/relationships/tags" Target="../tags/tag192.xml"/><Relationship Id="rId7" Type="http://schemas.openxmlformats.org/officeDocument/2006/relationships/tags" Target="../tags/tag178.xml"/><Relationship Id="rId12" Type="http://schemas.openxmlformats.org/officeDocument/2006/relationships/tags" Target="../tags/tag183.xml"/><Relationship Id="rId17" Type="http://schemas.openxmlformats.org/officeDocument/2006/relationships/tags" Target="../tags/tag188.xml"/><Relationship Id="rId25" Type="http://schemas.openxmlformats.org/officeDocument/2006/relationships/slideLayout" Target="../slideLayouts/slideLayout1.xml"/><Relationship Id="rId2" Type="http://schemas.openxmlformats.org/officeDocument/2006/relationships/tags" Target="../tags/tag173.xml"/><Relationship Id="rId16" Type="http://schemas.openxmlformats.org/officeDocument/2006/relationships/tags" Target="../tags/tag187.xml"/><Relationship Id="rId20" Type="http://schemas.openxmlformats.org/officeDocument/2006/relationships/tags" Target="../tags/tag191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11" Type="http://schemas.openxmlformats.org/officeDocument/2006/relationships/tags" Target="../tags/tag182.xml"/><Relationship Id="rId24" Type="http://schemas.openxmlformats.org/officeDocument/2006/relationships/tags" Target="../tags/tag195.xml"/><Relationship Id="rId5" Type="http://schemas.openxmlformats.org/officeDocument/2006/relationships/tags" Target="../tags/tag176.xml"/><Relationship Id="rId15" Type="http://schemas.openxmlformats.org/officeDocument/2006/relationships/tags" Target="../tags/tag186.xml"/><Relationship Id="rId23" Type="http://schemas.openxmlformats.org/officeDocument/2006/relationships/tags" Target="../tags/tag194.xml"/><Relationship Id="rId10" Type="http://schemas.openxmlformats.org/officeDocument/2006/relationships/tags" Target="../tags/tag181.xml"/><Relationship Id="rId19" Type="http://schemas.openxmlformats.org/officeDocument/2006/relationships/tags" Target="../tags/tag190.xml"/><Relationship Id="rId4" Type="http://schemas.openxmlformats.org/officeDocument/2006/relationships/tags" Target="../tags/tag175.xml"/><Relationship Id="rId9" Type="http://schemas.openxmlformats.org/officeDocument/2006/relationships/tags" Target="../tags/tag180.xml"/><Relationship Id="rId14" Type="http://schemas.openxmlformats.org/officeDocument/2006/relationships/tags" Target="../tags/tag185.xml"/><Relationship Id="rId22" Type="http://schemas.openxmlformats.org/officeDocument/2006/relationships/tags" Target="../tags/tag193.xml"/><Relationship Id="rId27" Type="http://schemas.openxmlformats.org/officeDocument/2006/relationships/slide" Target="slide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4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4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4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4" Type="http://schemas.openxmlformats.org/officeDocument/2006/relationships/notesSlide" Target="../notesSlides/notesSlide7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oleObject" Target="../embeddings/oleObject12.bin"/><Relationship Id="rId3" Type="http://schemas.openxmlformats.org/officeDocument/2006/relationships/notesSlide" Target="../notesSlides/notesSlide78.xml"/><Relationship Id="rId7" Type="http://schemas.openxmlformats.org/officeDocument/2006/relationships/image" Target="../media/image44.w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7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46.wmf"/><Relationship Id="rId5" Type="http://schemas.openxmlformats.org/officeDocument/2006/relationships/image" Target="../media/image43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4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4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8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8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8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4" Type="http://schemas.openxmlformats.org/officeDocument/2006/relationships/notesSlide" Target="../notesSlides/notesSlide83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13" Type="http://schemas.openxmlformats.org/officeDocument/2006/relationships/tags" Target="../tags/tag229.xml"/><Relationship Id="rId18" Type="http://schemas.openxmlformats.org/officeDocument/2006/relationships/tags" Target="../tags/tag234.xml"/><Relationship Id="rId26" Type="http://schemas.openxmlformats.org/officeDocument/2006/relationships/notesSlide" Target="../notesSlides/notesSlide84.xml"/><Relationship Id="rId3" Type="http://schemas.openxmlformats.org/officeDocument/2006/relationships/tags" Target="../tags/tag219.xml"/><Relationship Id="rId21" Type="http://schemas.openxmlformats.org/officeDocument/2006/relationships/tags" Target="../tags/tag237.xml"/><Relationship Id="rId7" Type="http://schemas.openxmlformats.org/officeDocument/2006/relationships/tags" Target="../tags/tag223.xml"/><Relationship Id="rId12" Type="http://schemas.openxmlformats.org/officeDocument/2006/relationships/tags" Target="../tags/tag228.xml"/><Relationship Id="rId17" Type="http://schemas.openxmlformats.org/officeDocument/2006/relationships/tags" Target="../tags/tag233.xml"/><Relationship Id="rId25" Type="http://schemas.openxmlformats.org/officeDocument/2006/relationships/slideLayout" Target="../slideLayouts/slideLayout1.xml"/><Relationship Id="rId2" Type="http://schemas.openxmlformats.org/officeDocument/2006/relationships/tags" Target="../tags/tag218.xml"/><Relationship Id="rId16" Type="http://schemas.openxmlformats.org/officeDocument/2006/relationships/tags" Target="../tags/tag232.xml"/><Relationship Id="rId20" Type="http://schemas.openxmlformats.org/officeDocument/2006/relationships/tags" Target="../tags/tag236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11" Type="http://schemas.openxmlformats.org/officeDocument/2006/relationships/tags" Target="../tags/tag227.xml"/><Relationship Id="rId24" Type="http://schemas.openxmlformats.org/officeDocument/2006/relationships/tags" Target="../tags/tag240.xml"/><Relationship Id="rId5" Type="http://schemas.openxmlformats.org/officeDocument/2006/relationships/tags" Target="../tags/tag221.xml"/><Relationship Id="rId15" Type="http://schemas.openxmlformats.org/officeDocument/2006/relationships/tags" Target="../tags/tag231.xml"/><Relationship Id="rId23" Type="http://schemas.openxmlformats.org/officeDocument/2006/relationships/tags" Target="../tags/tag239.xml"/><Relationship Id="rId10" Type="http://schemas.openxmlformats.org/officeDocument/2006/relationships/tags" Target="../tags/tag226.xml"/><Relationship Id="rId19" Type="http://schemas.openxmlformats.org/officeDocument/2006/relationships/tags" Target="../tags/tag235.xml"/><Relationship Id="rId4" Type="http://schemas.openxmlformats.org/officeDocument/2006/relationships/tags" Target="../tags/tag220.xml"/><Relationship Id="rId9" Type="http://schemas.openxmlformats.org/officeDocument/2006/relationships/tags" Target="../tags/tag225.xml"/><Relationship Id="rId14" Type="http://schemas.openxmlformats.org/officeDocument/2006/relationships/tags" Target="../tags/tag230.xml"/><Relationship Id="rId22" Type="http://schemas.openxmlformats.org/officeDocument/2006/relationships/tags" Target="../tags/tag238.xml"/><Relationship Id="rId27" Type="http://schemas.openxmlformats.org/officeDocument/2006/relationships/slide" Target="slide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slideLayout" Target="../slideLayouts/slideLayout1.xml"/><Relationship Id="rId7" Type="http://schemas.openxmlformats.org/officeDocument/2006/relationships/oleObject" Target="../embeddings/oleObject14.bin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86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slideLayout" Target="../slideLayouts/slideLayout1.xml"/><Relationship Id="rId7" Type="http://schemas.openxmlformats.org/officeDocument/2006/relationships/oleObject" Target="../embeddings/oleObject16.bin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57.wmf"/><Relationship Id="rId4" Type="http://schemas.openxmlformats.org/officeDocument/2006/relationships/notesSlide" Target="../notesSlides/notesSlide87.xml"/><Relationship Id="rId9" Type="http://schemas.openxmlformats.org/officeDocument/2006/relationships/oleObject" Target="../embeddings/oleObject17.bin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slideLayout" Target="../slideLayouts/slideLayout1.xml"/><Relationship Id="rId7" Type="http://schemas.openxmlformats.org/officeDocument/2006/relationships/oleObject" Target="../embeddings/oleObject19.bin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60.wmf"/><Relationship Id="rId4" Type="http://schemas.openxmlformats.org/officeDocument/2006/relationships/notesSlide" Target="../notesSlides/notesSlide88.xml"/><Relationship Id="rId9" Type="http://schemas.openxmlformats.org/officeDocument/2006/relationships/oleObject" Target="../embeddings/oleObject2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9.xml"/><Relationship Id="rId1" Type="http://schemas.openxmlformats.org/officeDocument/2006/relationships/tags" Target="../tags/tag248.x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1.bin"/><Relationship Id="rId4" Type="http://schemas.openxmlformats.org/officeDocument/2006/relationships/notesSlide" Target="../notesSlides/notesSlide89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slideLayout" Target="../slideLayouts/slideLayout1.xml"/><Relationship Id="rId7" Type="http://schemas.openxmlformats.org/officeDocument/2006/relationships/oleObject" Target="../embeddings/oleObject23.bin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64.wmf"/><Relationship Id="rId4" Type="http://schemas.openxmlformats.org/officeDocument/2006/relationships/notesSlide" Target="../notesSlides/notesSlide90.xml"/><Relationship Id="rId9" Type="http://schemas.openxmlformats.org/officeDocument/2006/relationships/oleObject" Target="../embeddings/oleObject24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9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8.xml"/><Relationship Id="rId1" Type="http://schemas.openxmlformats.org/officeDocument/2006/relationships/tags" Target="../tags/tag257.x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9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4" Type="http://schemas.openxmlformats.org/officeDocument/2006/relationships/notesSlide" Target="../notesSlides/notesSlide9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4" Type="http://schemas.openxmlformats.org/officeDocument/2006/relationships/notesSlide" Target="../notesSlides/notesSlide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6515" y="858423"/>
            <a:ext cx="12192000" cy="17306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离散数学</a:t>
            </a:r>
            <a:r>
              <a:rPr lang="en-US" altLang="zh-CN" sz="5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sz="5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群论</a:t>
            </a:r>
            <a:endParaRPr lang="zh-CN" altLang="en-US" sz="54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5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Discrete Mathematics</a:t>
            </a:r>
          </a:p>
        </p:txBody>
      </p:sp>
      <p:sp>
        <p:nvSpPr>
          <p:cNvPr id="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007995" y="2886075"/>
            <a:ext cx="7318375" cy="17856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主讲教师：王君义</a:t>
            </a: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联系方式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：junyiwang@sdu.edu.cn</a:t>
            </a: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endParaRPr lang="en-US" altLang="zh-CN" sz="3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320" y="5330190"/>
            <a:ext cx="4784725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99240" cy="4610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5" y="881380"/>
            <a:ext cx="11806555" cy="1786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" y="2668270"/>
            <a:ext cx="5205095" cy="38811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880" y="3056255"/>
            <a:ext cx="5907405" cy="310451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99240" cy="4610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半群中，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baseline="-25000" dirty="0">
                <a:latin typeface="Times New Roman" panose="02020603050405020304" pitchFamily="18" charset="0"/>
                <a:sym typeface="+mn-ea"/>
              </a:rPr>
              <a:t>１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◦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baseline="-25000" dirty="0">
                <a:latin typeface="Times New Roman" panose="02020603050405020304" pitchFamily="18" charset="0"/>
                <a:sym typeface="+mn-ea"/>
              </a:rPr>
              <a:t>２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◦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…◦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dirty="0">
                <a:sym typeface="+mn-ea"/>
              </a:rPr>
              <a:t>  </a:t>
            </a:r>
            <a:r>
              <a:rPr lang="zh-CN" altLang="en-US" sz="2800" dirty="0">
                <a:sym typeface="+mn-ea"/>
              </a:rPr>
              <a:t>有意义 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半群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，◦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的运算 ◦ 通常叫做“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乘法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”，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◦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 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常 简记为  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ab</a:t>
            </a:r>
            <a:r>
              <a:rPr lang="en-US" altLang="zh-CN" sz="2800" dirty="0">
                <a:sym typeface="+mn-ea"/>
              </a:rPr>
              <a:t> </a:t>
            </a:r>
            <a:endParaRPr lang="en-US" altLang="zh-CN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99240" cy="490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定义２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设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，◦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为一半群，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为正整数，符号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表示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个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计算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结果，即</a:t>
            </a:r>
            <a:endParaRPr lang="zh-CN" altLang="en-US" sz="2800" i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	</a:t>
            </a:r>
            <a:endParaRPr lang="zh-CN" altLang="en-US" sz="2800" i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                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指数律成立，即对任意正整数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中的元素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，有</a:t>
            </a:r>
            <a:endParaRPr lang="zh-CN" altLang="en-US" sz="2800" i="1" dirty="0">
              <a:latin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 m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 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m+n</a:t>
            </a:r>
            <a:r>
              <a:rPr lang="zh-CN" altLang="en-US" sz="2800" i="1" baseline="-25000" dirty="0">
                <a:latin typeface="Times New Roman" panose="02020603050405020304" pitchFamily="18" charset="0"/>
                <a:sym typeface="+mn-ea"/>
              </a:rPr>
              <a:t>，    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n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 m n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</a:p>
        </p:txBody>
      </p:sp>
      <p:graphicFrame>
        <p:nvGraphicFramePr>
          <p:cNvPr id="6150" name="Object 4"/>
          <p:cNvGraphicFramePr>
            <a:graphicFrameLocks noChangeAspect="1"/>
          </p:cNvGraphicFramePr>
          <p:nvPr/>
        </p:nvGraphicFramePr>
        <p:xfrm>
          <a:off x="2623820" y="2785110"/>
          <a:ext cx="19812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736600" imgH="342900" progId="Equation.DSMT4">
                  <p:embed/>
                </p:oleObj>
              </mc:Choice>
              <mc:Fallback>
                <p:oleObj r:id="rId4" imgW="736600" imgH="3429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3820" y="2785110"/>
                        <a:ext cx="1981200" cy="927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99240" cy="55264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100" dirty="0">
                <a:latin typeface="Times New Roman" panose="02020603050405020304" pitchFamily="18" charset="0"/>
                <a:sym typeface="+mn-ea"/>
              </a:rPr>
              <a:t>例５　在半群</a:t>
            </a:r>
            <a:r>
              <a:rPr lang="en-US" altLang="zh-CN" sz="31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31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3100" dirty="0">
                <a:latin typeface="Times New Roman" panose="02020603050405020304" pitchFamily="18" charset="0"/>
                <a:sym typeface="+mn-ea"/>
              </a:rPr>
              <a:t>，＋</a:t>
            </a:r>
            <a:r>
              <a:rPr lang="en-US" altLang="zh-CN" sz="31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3100" dirty="0">
                <a:latin typeface="Times New Roman" panose="02020603050405020304" pitchFamily="18" charset="0"/>
                <a:sym typeface="+mn-ea"/>
              </a:rPr>
              <a:t>中，</a:t>
            </a:r>
            <a:endParaRPr lang="zh-CN" altLang="en-US" sz="3100" dirty="0">
              <a:latin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                             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                                 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100" dirty="0">
                <a:latin typeface="Times New Roman" panose="02020603050405020304" pitchFamily="18" charset="0"/>
                <a:sym typeface="+mn-ea"/>
              </a:rPr>
              <a:t>在半群</a:t>
            </a:r>
            <a:r>
              <a:rPr lang="en-US" altLang="zh-CN" sz="31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31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31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3100" dirty="0">
                <a:latin typeface="Times New Roman" panose="02020603050405020304" pitchFamily="18" charset="0"/>
                <a:sym typeface="+mn-ea"/>
              </a:rPr>
              <a:t>·〉</a:t>
            </a:r>
            <a:r>
              <a:rPr lang="zh-CN" altLang="en-US" sz="3100" dirty="0">
                <a:latin typeface="Times New Roman" panose="02020603050405020304" pitchFamily="18" charset="0"/>
                <a:sym typeface="+mn-ea"/>
              </a:rPr>
              <a:t>中，</a:t>
            </a:r>
            <a:endParaRPr lang="zh-CN" altLang="en-US" sz="31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       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                                     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１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               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    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＝１　　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                                          </a:t>
            </a:r>
          </a:p>
          <a:p>
            <a:pPr fontAlgn="auto">
              <a:lnSpc>
                <a:spcPct val="15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                                             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２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</a:p>
        </p:txBody>
      </p:sp>
      <p:graphicFrame>
        <p:nvGraphicFramePr>
          <p:cNvPr id="371716" name="Object 4"/>
          <p:cNvGraphicFramePr>
            <a:graphicFrameLocks noChangeAspect="1"/>
          </p:cNvGraphicFramePr>
          <p:nvPr/>
        </p:nvGraphicFramePr>
        <p:xfrm>
          <a:off x="5175250" y="1570355"/>
          <a:ext cx="2182495" cy="763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989965" imgH="342900" progId="Equation.DSMT4">
                  <p:embed/>
                </p:oleObj>
              </mc:Choice>
              <mc:Fallback>
                <p:oleObj r:id="rId4" imgW="989965" imgH="3429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75250" y="1570355"/>
                        <a:ext cx="2182495" cy="7632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1718" name="Object 6"/>
          <p:cNvGraphicFramePr>
            <a:graphicFrameLocks noChangeAspect="1"/>
          </p:cNvGraphicFramePr>
          <p:nvPr/>
        </p:nvGraphicFramePr>
        <p:xfrm>
          <a:off x="4250690" y="2333625"/>
          <a:ext cx="3394075" cy="779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511300" imgH="342900" progId="Equation.DSMT4">
                  <p:embed/>
                </p:oleObj>
              </mc:Choice>
              <mc:Fallback>
                <p:oleObj r:id="rId6" imgW="1511300" imgH="3429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50690" y="2333625"/>
                        <a:ext cx="3394075" cy="7791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1720" name="Object 8"/>
          <p:cNvGraphicFramePr>
            <a:graphicFrameLocks noChangeAspect="1"/>
          </p:cNvGraphicFramePr>
          <p:nvPr/>
        </p:nvGraphicFramePr>
        <p:xfrm>
          <a:off x="5080635" y="4215765"/>
          <a:ext cx="1635125" cy="824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660400" imgH="330200" progId="Equation.DSMT4">
                  <p:embed/>
                </p:oleObj>
              </mc:Choice>
              <mc:Fallback>
                <p:oleObj r:id="rId8" imgW="660400" imgH="33020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80635" y="4215765"/>
                        <a:ext cx="1635125" cy="8248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1722" name="Object 10"/>
          <p:cNvGraphicFramePr>
            <a:graphicFrameLocks noChangeAspect="1"/>
          </p:cNvGraphicFramePr>
          <p:nvPr/>
        </p:nvGraphicFramePr>
        <p:xfrm>
          <a:off x="4971415" y="5587365"/>
          <a:ext cx="2197735" cy="693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053465" imgH="330200" progId="Equation.DSMT4">
                  <p:embed/>
                </p:oleObj>
              </mc:Choice>
              <mc:Fallback>
                <p:oleObj r:id="rId10" imgW="1053465" imgH="330200" progId="Equation.DSMT4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71415" y="5587365"/>
                        <a:ext cx="2197735" cy="693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99240" cy="4610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半群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，◦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中的乘法满足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交换律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，则称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，◦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可交换半群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在可交换半群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，◦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,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乘积 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marL="0" indent="0" algn="ctr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baseline="-25000" dirty="0">
                <a:latin typeface="Times New Roman" panose="02020603050405020304" pitchFamily="18" charset="0"/>
                <a:sym typeface="+mn-ea"/>
              </a:rPr>
              <a:t>１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baseline="-25000" dirty="0">
                <a:latin typeface="Times New Roman" panose="02020603050405020304" pitchFamily="18" charset="0"/>
                <a:sym typeface="+mn-ea"/>
              </a:rPr>
              <a:t>２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…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endParaRPr lang="en-US" altLang="zh-CN" sz="2800" i="1" dirty="0">
              <a:latin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 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中各项任意交换次序，所得运算结果相同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在可交换半群中有另一指数律：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marL="0" indent="0" algn="ctr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n 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 n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b 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.</a:t>
            </a:r>
            <a:r>
              <a:rPr lang="en-US" altLang="zh-CN" sz="2800" dirty="0">
                <a:sym typeface="+mn-ea"/>
              </a:rPr>
              <a:t> </a:t>
            </a:r>
            <a:endParaRPr lang="en-US" altLang="zh-CN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01700"/>
            <a:ext cx="11699240" cy="5812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对于可交换半群，其运算常用加法记号“＋”表示 ：</a:t>
            </a:r>
            <a:endParaRPr lang="zh-CN" altLang="en-US" sz="2800" dirty="0"/>
          </a:p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800" dirty="0">
              <a:sym typeface="+mn-ea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将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记为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，即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指数律形式：</a:t>
            </a:r>
            <a:endParaRPr lang="zh-CN" altLang="en-US" sz="2800" i="1" dirty="0"/>
          </a:p>
          <a:p>
            <a:pPr fontAlgn="auto">
              <a:lnSpc>
                <a:spcPct val="150000"/>
              </a:lnSpc>
              <a:buNone/>
            </a:pP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			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ma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＋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＋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i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			m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）＝（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mn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i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			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＋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＋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nb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</a:p>
        </p:txBody>
      </p:sp>
      <p:graphicFrame>
        <p:nvGraphicFramePr>
          <p:cNvPr id="9222" name="Object 4"/>
          <p:cNvGraphicFramePr>
            <a:graphicFrameLocks noChangeAspect="1"/>
          </p:cNvGraphicFramePr>
          <p:nvPr/>
        </p:nvGraphicFramePr>
        <p:xfrm>
          <a:off x="4032885" y="2183765"/>
          <a:ext cx="2971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028065" imgH="342900" progId="Equation.DSMT4">
                  <p:embed/>
                </p:oleObj>
              </mc:Choice>
              <mc:Fallback>
                <p:oleObj r:id="rId4" imgW="1028065" imgH="342900" progId="Equation.DSMT4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32885" y="2183765"/>
                        <a:ext cx="29718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99240" cy="575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定义３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若半群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，◦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中有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单位元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，即存在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，使得 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ex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，则称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，◦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幺半群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有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半群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、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独异点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endParaRPr lang="zh-CN" altLang="en-US" sz="2800" dirty="0">
              <a:latin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例如，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，＋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，＋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·〉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·〉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等均为幺半群．但偶数集合 </a:t>
            </a: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Ｅ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在乘法下形成的半群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·〉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不是幺半群．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使用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加法记号</a:t>
            </a:r>
            <a:r>
              <a:rPr lang="zh-CN" altLang="en-US" sz="2800" dirty="0">
                <a:sym typeface="+mn-ea"/>
              </a:rPr>
              <a:t>时，单位元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常用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2800" dirty="0">
                <a:sym typeface="+mn-ea"/>
              </a:rPr>
              <a:t>表示，称为</a:t>
            </a:r>
            <a:r>
              <a:rPr lang="zh-CN" altLang="en-US" sz="2800" b="1" dirty="0">
                <a:solidFill>
                  <a:srgbClr val="FF0000"/>
                </a:solidFill>
                <a:sym typeface="+mn-ea"/>
              </a:rPr>
              <a:t>零元</a:t>
            </a:r>
            <a:r>
              <a:rPr lang="zh-CN" altLang="en-US" sz="2800" dirty="0">
                <a:sym typeface="+mn-ea"/>
              </a:rPr>
              <a:t> 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使用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乘法记号</a:t>
            </a:r>
            <a:r>
              <a:rPr lang="zh-CN" altLang="en-US" sz="2800" dirty="0">
                <a:sym typeface="+mn-ea"/>
              </a:rPr>
              <a:t>时，</a:t>
            </a:r>
            <a:r>
              <a:rPr lang="zh-CN" altLang="en-US" sz="2800" dirty="0"/>
              <a:t>半群S中的元素0，若关于任意x∈S，有0x=x0=0，则称0为S的</a:t>
            </a:r>
            <a:r>
              <a:rPr lang="zh-CN" altLang="en-US" sz="2800" b="1" dirty="0">
                <a:solidFill>
                  <a:srgbClr val="FF0000"/>
                </a:solidFill>
              </a:rPr>
              <a:t>零元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99240" cy="4610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设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幺半群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，如果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逆元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存在，则由于 ◦ 满足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结合律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，其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逆元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必是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唯一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在幺半群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中用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– 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表示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的唯一逆元，即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–1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，且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buNone/>
            </a:pP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–1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*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*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–1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当采用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加法记号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时，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–1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常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记作－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，且称为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的负元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7260"/>
            <a:ext cx="11699240" cy="55848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定理１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对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幺半群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，若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的逆元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–1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b 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–1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存在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，则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（１）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–1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–1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（２）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ab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–1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–1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–1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证明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由定义，得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, 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故（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baseline="30000" dirty="0">
                <a:latin typeface="Times New Roman" panose="02020603050405020304" pitchFamily="18" charset="0"/>
                <a:sym typeface="+mn-ea"/>
              </a:rPr>
              <a:t>－１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zh-CN" altLang="en-US" sz="2800" baseline="30000" dirty="0">
                <a:latin typeface="Times New Roman" panose="02020603050405020304" pitchFamily="18" charset="0"/>
                <a:sym typeface="+mn-ea"/>
              </a:rPr>
              <a:t>－１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；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又  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ab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)(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bb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同理                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故由逆元定义，      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ab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06780"/>
            <a:ext cx="11699240" cy="4808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定义４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设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，◦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为一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半群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，若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T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S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在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的运算 ◦ 下也构成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半群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，则称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T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，◦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，◦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子半群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只要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T 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对运算 ◦ 封闭，则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T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，◦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即为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，◦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的子半群</a:t>
            </a:r>
            <a:r>
              <a:rPr lang="zh-CN" altLang="en-US" sz="2800" dirty="0">
                <a:sym typeface="+mn-ea"/>
              </a:rPr>
              <a:t> 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例：</a:t>
            </a:r>
            <a:r>
              <a:rPr lang="en-US" altLang="zh-CN" sz="2800" dirty="0"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·〉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·〉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Q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·〉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例７　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T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＝｛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km | k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｝，是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·〉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子半群．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例８　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是半群，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			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T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＝｛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| i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＋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｝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，则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T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</a:t>
            </a:r>
            <a:r>
              <a:rPr lang="zh-CN" altLang="en-US" sz="2800" dirty="0">
                <a:sym typeface="+mn-ea"/>
              </a:rPr>
              <a:t>子半群．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7835" y="2380615"/>
            <a:ext cx="37744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第五章</a:t>
            </a:r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  <a:p>
            <a:pPr algn="ctr"/>
            <a:r>
              <a:rPr 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群</a:t>
            </a:r>
          </a:p>
        </p:txBody>
      </p:sp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4719225" y="586072"/>
            <a:ext cx="5179060" cy="532190"/>
            <a:chOff x="5689600" y="1501170"/>
            <a:chExt cx="5179060" cy="532190"/>
          </a:xfrm>
        </p:grpSpPr>
        <p:sp>
          <p:nvSpPr>
            <p:cNvPr id="32" name="平行四边形 31"/>
            <p:cNvSpPr/>
            <p:nvPr>
              <p:custDataLst>
                <p:tags r:id="rId22"/>
              </p:custDataLst>
            </p:nvPr>
          </p:nvSpPr>
          <p:spPr>
            <a:xfrm>
              <a:off x="6375400" y="1820459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23"/>
              </p:custDataLst>
            </p:nvPr>
          </p:nvSpPr>
          <p:spPr>
            <a:xfrm>
              <a:off x="5689600" y="1551970"/>
              <a:ext cx="736600" cy="438150"/>
            </a:xfrm>
            <a:prstGeom prst="parallelogram">
              <a:avLst>
                <a:gd name="adj" fmla="val 31818"/>
              </a:avLst>
            </a:prstGeom>
            <a:solidFill>
              <a:schemeClr val="bg1"/>
            </a:solidFill>
            <a:ln w="28575"/>
            <a:effectLst>
              <a:outerShdw dist="50800" dir="2700000" algn="tl" rotWithShape="0">
                <a:srgbClr val="00C1C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24"/>
              </p:custDataLst>
            </p:nvPr>
          </p:nvSpPr>
          <p:spPr>
            <a:xfrm>
              <a:off x="6572250" y="1501170"/>
              <a:ext cx="42964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半群</a:t>
              </a:r>
            </a:p>
          </p:txBody>
        </p:sp>
      </p:grpSp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>
            <a:off x="4719225" y="1593877"/>
            <a:ext cx="4878071" cy="549275"/>
            <a:chOff x="5689600" y="2273300"/>
            <a:chExt cx="4710116" cy="549489"/>
          </a:xfrm>
        </p:grpSpPr>
        <p:sp>
          <p:nvSpPr>
            <p:cNvPr id="33" name="平行四边形 32"/>
            <p:cNvSpPr/>
            <p:nvPr>
              <p:custDataLst>
                <p:tags r:id="rId19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8" name="平行四边形 17"/>
              <p:cNvSpPr/>
              <p:nvPr>
                <p:custDataLst>
                  <p:tags r:id="rId20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群 </a:t>
                </a:r>
              </a:p>
            </p:txBody>
          </p:sp>
        </p:grpSp>
      </p:grp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4719225" y="2618767"/>
            <a:ext cx="5045075" cy="541020"/>
            <a:chOff x="5689600" y="3045430"/>
            <a:chExt cx="5045075" cy="541224"/>
          </a:xfrm>
        </p:grpSpPr>
        <p:sp>
          <p:nvSpPr>
            <p:cNvPr id="34" name="平行四边形 33"/>
            <p:cNvSpPr/>
            <p:nvPr>
              <p:custDataLst>
                <p:tags r:id="rId16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689600" y="3045430"/>
              <a:ext cx="5045075" cy="522167"/>
              <a:chOff x="5143500" y="2273300"/>
              <a:chExt cx="5045075" cy="522167"/>
            </a:xfrm>
          </p:grpSpPr>
          <p:sp>
            <p:nvSpPr>
              <p:cNvPr id="23" name="平行四边形 22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</a:p>
            </p:txBody>
          </p:sp>
          <p:sp>
            <p:nvSpPr>
              <p:cNvPr id="25" name="文本框 24">
                <a:hlinkClick r:id="rId27" action="ppaction://hlinksldjump"/>
              </p:cNvPr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6026150" y="2273300"/>
                <a:ext cx="4162425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子群与元素的周期</a:t>
                </a:r>
              </a:p>
            </p:txBody>
          </p:sp>
        </p:grpSp>
      </p:grpSp>
      <p:grpSp>
        <p:nvGrpSpPr>
          <p:cNvPr id="2" name="组合 1"/>
          <p:cNvGrpSpPr/>
          <p:nvPr>
            <p:custDataLst>
              <p:tags r:id="rId4"/>
            </p:custDataLst>
          </p:nvPr>
        </p:nvGrpSpPr>
        <p:grpSpPr>
          <a:xfrm>
            <a:off x="4719225" y="3635402"/>
            <a:ext cx="6129912" cy="541020"/>
            <a:chOff x="5689600" y="3045430"/>
            <a:chExt cx="6129912" cy="541224"/>
          </a:xfrm>
        </p:grpSpPr>
        <p:sp>
          <p:nvSpPr>
            <p:cNvPr id="6" name="平行四边形 5"/>
            <p:cNvSpPr/>
            <p:nvPr>
              <p:custDataLst>
                <p:tags r:id="rId13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689600" y="3045430"/>
              <a:ext cx="6129912" cy="522167"/>
              <a:chOff x="5143500" y="2273300"/>
              <a:chExt cx="6129912" cy="522167"/>
            </a:xfrm>
          </p:grpSpPr>
          <p:sp>
            <p:nvSpPr>
              <p:cNvPr id="8" name="平行四边形 7"/>
              <p:cNvSpPr/>
              <p:nvPr>
                <p:custDataLst>
                  <p:tags r:id="rId14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</a:p>
            </p:txBody>
          </p:sp>
          <p:sp>
            <p:nvSpPr>
              <p:cNvPr id="9" name="文本框 8">
                <a:hlinkClick r:id="rId27" action="ppaction://hlinksldjump"/>
              </p:cNvPr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6026150" y="2273300"/>
                <a:ext cx="5247262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循环群</a:t>
                </a:r>
              </a:p>
            </p:txBody>
          </p:sp>
        </p:grpSp>
      </p:grpSp>
      <p:grpSp>
        <p:nvGrpSpPr>
          <p:cNvPr id="13" name="组合 12"/>
          <p:cNvGrpSpPr/>
          <p:nvPr>
            <p:custDataLst>
              <p:tags r:id="rId5"/>
            </p:custDataLst>
          </p:nvPr>
        </p:nvGrpSpPr>
        <p:grpSpPr>
          <a:xfrm>
            <a:off x="4719225" y="4652037"/>
            <a:ext cx="6129912" cy="541020"/>
            <a:chOff x="5689600" y="3045430"/>
            <a:chExt cx="6129912" cy="541224"/>
          </a:xfrm>
        </p:grpSpPr>
        <p:sp>
          <p:nvSpPr>
            <p:cNvPr id="14" name="平行四边形 13"/>
            <p:cNvSpPr/>
            <p:nvPr>
              <p:custDataLst>
                <p:tags r:id="rId10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89600" y="3045430"/>
              <a:ext cx="6129912" cy="522167"/>
              <a:chOff x="5143500" y="2273300"/>
              <a:chExt cx="6129912" cy="522167"/>
            </a:xfrm>
          </p:grpSpPr>
          <p:sp>
            <p:nvSpPr>
              <p:cNvPr id="17" name="平行四边形 16"/>
              <p:cNvSpPr/>
              <p:nvPr>
                <p:custDataLst>
                  <p:tags r:id="rId11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05</a:t>
                </a:r>
              </a:p>
            </p:txBody>
          </p:sp>
          <p:sp>
            <p:nvSpPr>
              <p:cNvPr id="20" name="文本框 19">
                <a:hlinkClick r:id="rId27" action="ppaction://hlinksldjump"/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026150" y="2273300"/>
                <a:ext cx="5247262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置换群</a:t>
                </a:r>
              </a:p>
            </p:txBody>
          </p:sp>
        </p:grpSp>
      </p:grpSp>
      <p:grpSp>
        <p:nvGrpSpPr>
          <p:cNvPr id="21" name="组合 20"/>
          <p:cNvGrpSpPr/>
          <p:nvPr>
            <p:custDataLst>
              <p:tags r:id="rId6"/>
            </p:custDataLst>
          </p:nvPr>
        </p:nvGrpSpPr>
        <p:grpSpPr>
          <a:xfrm>
            <a:off x="4719225" y="5668672"/>
            <a:ext cx="6129912" cy="541020"/>
            <a:chOff x="5689600" y="3045430"/>
            <a:chExt cx="6129912" cy="541224"/>
          </a:xfrm>
        </p:grpSpPr>
        <p:sp>
          <p:nvSpPr>
            <p:cNvPr id="24" name="平行四边形 23"/>
            <p:cNvSpPr/>
            <p:nvPr>
              <p:custDataLst>
                <p:tags r:id="rId7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689600" y="3045430"/>
              <a:ext cx="6129912" cy="522167"/>
              <a:chOff x="5143500" y="2273300"/>
              <a:chExt cx="6129912" cy="522167"/>
            </a:xfrm>
          </p:grpSpPr>
          <p:sp>
            <p:nvSpPr>
              <p:cNvPr id="27" name="平行四边形 26"/>
              <p:cNvSpPr/>
              <p:nvPr>
                <p:custDataLst>
                  <p:tags r:id="rId8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06</a:t>
                </a:r>
              </a:p>
            </p:txBody>
          </p:sp>
          <p:sp>
            <p:nvSpPr>
              <p:cNvPr id="28" name="文本框 27">
                <a:hlinkClick r:id="rId27" action="ppaction://hlinksldjump"/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026150" y="2273300"/>
                <a:ext cx="5247262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陪集</a:t>
                </a:r>
                <a:endPara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99240" cy="52978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有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单位元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子半群未必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有单位元，即使有的话，也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未必等于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例９　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（１）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偶数集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在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乘法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运算下构成的半群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·〉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·〉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的子半群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（２）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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Ø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，则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），∩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为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），∩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子半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群</a:t>
            </a:r>
          </a:p>
          <a:p>
            <a:pPr fontAlgn="auto">
              <a:lnSpc>
                <a:spcPct val="150000"/>
              </a:lnSpc>
              <a:buNone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             A = {a}, B = {a,b}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），∩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的单位元？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807085"/>
            <a:ext cx="11699240" cy="46107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36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定义５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设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幺半群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，若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T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子半群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且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的单位元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T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，则称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T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子幺半群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ts val="336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例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10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设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是幺半群，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ts val="3360"/>
              </a:lnSpc>
              <a:spcBef>
                <a:spcPts val="0"/>
              </a:spcBef>
              <a:buNone/>
            </a:pP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		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T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＝｛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| i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｝是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子幺半群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ts val="336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	其中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0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ts val="336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例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11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设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可交换幺半群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algn="ctr" fontAlgn="auto">
              <a:lnSpc>
                <a:spcPts val="3360"/>
              </a:lnSpc>
              <a:spcBef>
                <a:spcPts val="0"/>
              </a:spcBef>
              <a:buNone/>
            </a:pP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T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={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| 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*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=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}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的子幺半群．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55" y="4079875"/>
            <a:ext cx="10788650" cy="20859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104265"/>
            <a:ext cx="11699240" cy="4610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作业：习题一 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　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36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7835" y="2380615"/>
            <a:ext cx="37744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第五章</a:t>
            </a:r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  <a:p>
            <a:pPr algn="ctr"/>
            <a:r>
              <a:rPr 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群</a:t>
            </a:r>
          </a:p>
        </p:txBody>
      </p:sp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4719225" y="586072"/>
            <a:ext cx="5179060" cy="532190"/>
            <a:chOff x="5689600" y="1501170"/>
            <a:chExt cx="5179060" cy="532190"/>
          </a:xfrm>
        </p:grpSpPr>
        <p:sp>
          <p:nvSpPr>
            <p:cNvPr id="32" name="平行四边形 31"/>
            <p:cNvSpPr/>
            <p:nvPr>
              <p:custDataLst>
                <p:tags r:id="rId22"/>
              </p:custDataLst>
            </p:nvPr>
          </p:nvSpPr>
          <p:spPr>
            <a:xfrm>
              <a:off x="6375400" y="1820459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23"/>
              </p:custDataLst>
            </p:nvPr>
          </p:nvSpPr>
          <p:spPr>
            <a:xfrm>
              <a:off x="5689600" y="1551970"/>
              <a:ext cx="736600" cy="438150"/>
            </a:xfrm>
            <a:prstGeom prst="parallelogram">
              <a:avLst>
                <a:gd name="adj" fmla="val 31818"/>
              </a:avLst>
            </a:prstGeom>
            <a:solidFill>
              <a:schemeClr val="bg1"/>
            </a:solidFill>
            <a:ln w="28575"/>
            <a:effectLst>
              <a:outerShdw dist="50800" dir="2700000" algn="tl" rotWithShape="0">
                <a:srgbClr val="00C1C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24"/>
              </p:custDataLst>
            </p:nvPr>
          </p:nvSpPr>
          <p:spPr>
            <a:xfrm>
              <a:off x="6572250" y="1501170"/>
              <a:ext cx="42964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半群</a:t>
              </a:r>
            </a:p>
          </p:txBody>
        </p:sp>
      </p:grpSp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>
            <a:off x="4719225" y="1593877"/>
            <a:ext cx="4878071" cy="549275"/>
            <a:chOff x="5689600" y="2273300"/>
            <a:chExt cx="4710116" cy="549489"/>
          </a:xfrm>
        </p:grpSpPr>
        <p:sp>
          <p:nvSpPr>
            <p:cNvPr id="33" name="平行四边形 32"/>
            <p:cNvSpPr/>
            <p:nvPr>
              <p:custDataLst>
                <p:tags r:id="rId19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8" name="平行四边形 17"/>
              <p:cNvSpPr/>
              <p:nvPr>
                <p:custDataLst>
                  <p:tags r:id="rId20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群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</a:p>
            </p:txBody>
          </p:sp>
        </p:grpSp>
      </p:grp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4719225" y="2618767"/>
            <a:ext cx="5045075" cy="541020"/>
            <a:chOff x="5689600" y="3045430"/>
            <a:chExt cx="5045075" cy="541224"/>
          </a:xfrm>
        </p:grpSpPr>
        <p:sp>
          <p:nvSpPr>
            <p:cNvPr id="34" name="平行四边形 33"/>
            <p:cNvSpPr/>
            <p:nvPr>
              <p:custDataLst>
                <p:tags r:id="rId16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689600" y="3045430"/>
              <a:ext cx="5045075" cy="522167"/>
              <a:chOff x="5143500" y="2273300"/>
              <a:chExt cx="5045075" cy="522167"/>
            </a:xfrm>
          </p:grpSpPr>
          <p:sp>
            <p:nvSpPr>
              <p:cNvPr id="23" name="平行四边形 22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</a:p>
            </p:txBody>
          </p:sp>
          <p:sp>
            <p:nvSpPr>
              <p:cNvPr id="25" name="文本框 24">
                <a:hlinkClick r:id="rId27" action="ppaction://hlinksldjump"/>
              </p:cNvPr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6026150" y="2273300"/>
                <a:ext cx="4162425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子群与元素的周期</a:t>
                </a:r>
              </a:p>
            </p:txBody>
          </p:sp>
        </p:grpSp>
      </p:grpSp>
      <p:grpSp>
        <p:nvGrpSpPr>
          <p:cNvPr id="2" name="组合 1"/>
          <p:cNvGrpSpPr/>
          <p:nvPr>
            <p:custDataLst>
              <p:tags r:id="rId4"/>
            </p:custDataLst>
          </p:nvPr>
        </p:nvGrpSpPr>
        <p:grpSpPr>
          <a:xfrm>
            <a:off x="4719225" y="3635402"/>
            <a:ext cx="6129912" cy="541020"/>
            <a:chOff x="5689600" y="3045430"/>
            <a:chExt cx="6129912" cy="541224"/>
          </a:xfrm>
        </p:grpSpPr>
        <p:sp>
          <p:nvSpPr>
            <p:cNvPr id="6" name="平行四边形 5"/>
            <p:cNvSpPr/>
            <p:nvPr>
              <p:custDataLst>
                <p:tags r:id="rId13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689600" y="3045430"/>
              <a:ext cx="6129912" cy="522167"/>
              <a:chOff x="5143500" y="2273300"/>
              <a:chExt cx="6129912" cy="522167"/>
            </a:xfrm>
          </p:grpSpPr>
          <p:sp>
            <p:nvSpPr>
              <p:cNvPr id="8" name="平行四边形 7"/>
              <p:cNvSpPr/>
              <p:nvPr>
                <p:custDataLst>
                  <p:tags r:id="rId14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</a:p>
            </p:txBody>
          </p:sp>
          <p:sp>
            <p:nvSpPr>
              <p:cNvPr id="9" name="文本框 8">
                <a:hlinkClick r:id="rId27" action="ppaction://hlinksldjump"/>
              </p:cNvPr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6026150" y="2273300"/>
                <a:ext cx="5247262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循环群</a:t>
                </a:r>
              </a:p>
            </p:txBody>
          </p:sp>
        </p:grpSp>
      </p:grpSp>
      <p:grpSp>
        <p:nvGrpSpPr>
          <p:cNvPr id="13" name="组合 12"/>
          <p:cNvGrpSpPr/>
          <p:nvPr>
            <p:custDataLst>
              <p:tags r:id="rId5"/>
            </p:custDataLst>
          </p:nvPr>
        </p:nvGrpSpPr>
        <p:grpSpPr>
          <a:xfrm>
            <a:off x="4719225" y="4652037"/>
            <a:ext cx="6129912" cy="541020"/>
            <a:chOff x="5689600" y="3045430"/>
            <a:chExt cx="6129912" cy="541224"/>
          </a:xfrm>
        </p:grpSpPr>
        <p:sp>
          <p:nvSpPr>
            <p:cNvPr id="14" name="平行四边形 13"/>
            <p:cNvSpPr/>
            <p:nvPr>
              <p:custDataLst>
                <p:tags r:id="rId10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89600" y="3045430"/>
              <a:ext cx="6129912" cy="522167"/>
              <a:chOff x="5143500" y="2273300"/>
              <a:chExt cx="6129912" cy="522167"/>
            </a:xfrm>
          </p:grpSpPr>
          <p:sp>
            <p:nvSpPr>
              <p:cNvPr id="17" name="平行四边形 16"/>
              <p:cNvSpPr/>
              <p:nvPr>
                <p:custDataLst>
                  <p:tags r:id="rId11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05</a:t>
                </a:r>
              </a:p>
            </p:txBody>
          </p:sp>
          <p:sp>
            <p:nvSpPr>
              <p:cNvPr id="20" name="文本框 19">
                <a:hlinkClick r:id="rId27" action="ppaction://hlinksldjump"/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026150" y="2273300"/>
                <a:ext cx="5247262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置换群</a:t>
                </a:r>
              </a:p>
            </p:txBody>
          </p:sp>
        </p:grpSp>
      </p:grpSp>
      <p:grpSp>
        <p:nvGrpSpPr>
          <p:cNvPr id="21" name="组合 20"/>
          <p:cNvGrpSpPr/>
          <p:nvPr>
            <p:custDataLst>
              <p:tags r:id="rId6"/>
            </p:custDataLst>
          </p:nvPr>
        </p:nvGrpSpPr>
        <p:grpSpPr>
          <a:xfrm>
            <a:off x="4719225" y="5668672"/>
            <a:ext cx="6129912" cy="541020"/>
            <a:chOff x="5689600" y="3045430"/>
            <a:chExt cx="6129912" cy="541224"/>
          </a:xfrm>
        </p:grpSpPr>
        <p:sp>
          <p:nvSpPr>
            <p:cNvPr id="24" name="平行四边形 23"/>
            <p:cNvSpPr/>
            <p:nvPr>
              <p:custDataLst>
                <p:tags r:id="rId7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689600" y="3045430"/>
              <a:ext cx="6129912" cy="522167"/>
              <a:chOff x="5143500" y="2273300"/>
              <a:chExt cx="6129912" cy="522167"/>
            </a:xfrm>
          </p:grpSpPr>
          <p:sp>
            <p:nvSpPr>
              <p:cNvPr id="27" name="平行四边形 26"/>
              <p:cNvSpPr/>
              <p:nvPr>
                <p:custDataLst>
                  <p:tags r:id="rId8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06</a:t>
                </a:r>
              </a:p>
            </p:txBody>
          </p:sp>
          <p:sp>
            <p:nvSpPr>
              <p:cNvPr id="28" name="文本框 27">
                <a:hlinkClick r:id="rId27" action="ppaction://hlinksldjump"/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026150" y="2273300"/>
                <a:ext cx="5247262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陪集</a:t>
                </a:r>
                <a:endPara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</p:spTree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99240" cy="54057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定义１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设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幺半群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，如果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	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逆元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-1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均存在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则称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一个代数系统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，如果满足下列条件：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（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 结合律成立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（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中具有单位元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（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 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，存在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称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为群</a:t>
            </a:r>
            <a:r>
              <a:rPr lang="zh-CN" altLang="en-US" sz="2800" dirty="0">
                <a:sym typeface="+mn-ea"/>
              </a:rPr>
              <a:t>．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99240" cy="4610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当群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中只含有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有限个元素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时，称其为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有限群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，否则称其为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无限群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．有限群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元素个数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称为群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的阶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，并规定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无限群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的阶为∞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群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阶也记为‌│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‌│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</a:p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一个群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，如果其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运算是可交换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的，则称之为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交换群或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Abel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群</a:t>
            </a:r>
            <a:r>
              <a:rPr lang="zh-CN" altLang="en-US" sz="2800" dirty="0">
                <a:sym typeface="+mn-ea"/>
              </a:rPr>
              <a:t>． 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99240" cy="53149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例１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有限交换群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｛１，－１｝，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·〉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例２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，＋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Q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，＋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，＋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均为无限交换群，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Q</a:t>
            </a:r>
            <a:r>
              <a:rPr lang="zh-CN" altLang="en-US" sz="2800" baseline="30000" dirty="0">
                <a:latin typeface="Times New Roman" panose="02020603050405020304" pitchFamily="18" charset="0"/>
                <a:sym typeface="+mn-ea"/>
              </a:rPr>
              <a:t>＋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·〉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zh-CN" altLang="en-US" sz="2800" baseline="30000" dirty="0">
                <a:latin typeface="Times New Roman" panose="02020603050405020304" pitchFamily="18" charset="0"/>
                <a:sym typeface="+mn-ea"/>
              </a:rPr>
              <a:t>＋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·〉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也为无限交换群，但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Q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·〉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·〉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不是群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例３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，＋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为有限交换群，其中零元为［０］，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              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［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］的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负元为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[-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]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[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-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]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 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endParaRPr lang="en-US" altLang="zh-CN" sz="2800" dirty="0">
              <a:latin typeface="Times New Roman" panose="02020603050405020304" pitchFamily="18" charset="0"/>
              <a:sym typeface="+mn-ea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思考：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非空，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P(S)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∪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P(S)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，∩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P(S)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dirty="0">
                <a:latin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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是否为群？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群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55" y="828675"/>
            <a:ext cx="9460230" cy="31102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960" y="3456305"/>
            <a:ext cx="4827905" cy="34016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群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5" y="852170"/>
            <a:ext cx="7666990" cy="28619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395" y="3932555"/>
            <a:ext cx="8811895" cy="25450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群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0" y="1027430"/>
            <a:ext cx="9686925" cy="35585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课堂练习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30" y="1003300"/>
            <a:ext cx="10344150" cy="1362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765" y="2365375"/>
            <a:ext cx="8265160" cy="3930015"/>
          </a:xfrm>
          <a:prstGeom prst="rect">
            <a:avLst/>
          </a:prstGeom>
        </p:spPr>
      </p:pic>
      <p:sp>
        <p:nvSpPr>
          <p:cNvPr id="5" name="Rectangle 3"/>
          <p:cNvSpPr>
            <a:spLocks noGrp="1" noChangeArrowheads="1"/>
          </p:cNvSpPr>
          <p:nvPr/>
        </p:nvSpPr>
        <p:spPr>
          <a:xfrm>
            <a:off x="9782175" y="1390015"/>
            <a:ext cx="1398905" cy="821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3600" b="1" dirty="0">
                <a:solidFill>
                  <a:srgbClr val="FF0000"/>
                </a:solidFill>
                <a:sym typeface="+mn-ea"/>
              </a:rPr>
              <a:t>X</a:t>
            </a:r>
            <a:endParaRPr lang="en-US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/>
        </p:nvSpPr>
        <p:spPr>
          <a:xfrm>
            <a:off x="5955030" y="4172585"/>
            <a:ext cx="1398905" cy="821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3600" b="1" dirty="0">
                <a:solidFill>
                  <a:srgbClr val="FF0000"/>
                </a:solidFill>
                <a:sym typeface="+mn-ea"/>
              </a:rPr>
              <a:t>b</a:t>
            </a:r>
            <a:endParaRPr lang="en-US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群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35" y="1032510"/>
            <a:ext cx="8403590" cy="53346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群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0" y="984250"/>
            <a:ext cx="4598670" cy="28232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" y="3934460"/>
            <a:ext cx="7641590" cy="27762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群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0" y="1128395"/>
            <a:ext cx="8294370" cy="33699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群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807085"/>
            <a:ext cx="11699240" cy="46107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|A| = m, |B| = 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</a:rPr>
              <a:t>到</a:t>
            </a:r>
            <a:r>
              <a:rPr lang="en-US" altLang="zh-CN" sz="2800" dirty="0">
                <a:latin typeface="Times New Roman" panose="02020603050405020304" pitchFamily="18" charset="0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</a:rPr>
              <a:t>关系个数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800" dirty="0">
                <a:latin typeface="Times New Roman" panose="02020603050405020304" pitchFamily="18" charset="0"/>
              </a:rPr>
              <a:t>2</a:t>
            </a:r>
            <a:r>
              <a:rPr lang="en-US" altLang="zh-CN" sz="2800" baseline="30000" dirty="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m*n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到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函数个数：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baseline="300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sym typeface="+mn-ea"/>
              </a:rPr>
              <a:t>m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到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双射个数（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m=n)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n!</a:t>
            </a:r>
            <a:endParaRPr lang="en-US" altLang="zh-CN" sz="2800" baseline="30000" dirty="0">
              <a:solidFill>
                <a:schemeClr val="tx1"/>
              </a:solidFill>
              <a:uFillTx/>
              <a:latin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baseline="30000" dirty="0">
              <a:solidFill>
                <a:schemeClr val="tx1"/>
              </a:solidFill>
              <a:uFillTx/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765810"/>
            <a:ext cx="11699240" cy="5845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定理１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设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为群，则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（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消去律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成立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）单位元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唯一幂等元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证明　（１）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c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设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ab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ac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,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则    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ac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于是 （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＝（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c</a:t>
            </a: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， 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故 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b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c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同理，若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ba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ca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，则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．因此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中消去律成立．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( 2 )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显然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e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是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幂等元，又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若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是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幂等元，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则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aa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，因此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aa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，故得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，因此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e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唯一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幂等元．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680" y="967105"/>
            <a:ext cx="11699240" cy="5733415"/>
          </a:xfrm>
          <a:prstGeom prst="rect">
            <a:avLst/>
          </a:prstGeom>
        </p:spPr>
        <p:txBody>
          <a:bodyPr vert="horz" lIns="91440" tIns="45720" rIns="91440" bIns="45720" rtlCol="0">
            <a:normAutofit fontScale="8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定理２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设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，◦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f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到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的同态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．若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单位元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,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则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单位元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，且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，有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-1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证明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）◦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*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 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故　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）是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幂等元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从而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是单位元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 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又，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endParaRPr lang="en-US" altLang="zh-CN" sz="2800" i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	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）◦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*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,</a:t>
            </a:r>
            <a:endParaRPr lang="en-US" altLang="zh-CN" sz="2800" i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	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）◦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*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故　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）为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）的逆，即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=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791210"/>
            <a:ext cx="11699240" cy="5785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定理３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设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是群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，◦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是任意代数系统，若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存在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到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的满同态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,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则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&lt;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，◦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&gt;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必为群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</a:p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证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明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设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～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，则由满同态的性质知，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中运算 ◦ 满足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结合律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          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且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的单位元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的象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）是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的单位元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          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为满射，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y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使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y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y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          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所以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，◦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是群．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48690"/>
            <a:ext cx="11699240" cy="5699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定理４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设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是一个半群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，且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（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中有一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左单位元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，使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 a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,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中任一元素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，均有一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“左逆元”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endParaRPr lang="en-US" altLang="zh-CN" sz="2800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-1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，使 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         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则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为群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证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明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1) “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左逆元” 也是 “右逆元”；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               2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）左单位元也是右单位元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故知Ｇ为群。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019810"/>
            <a:ext cx="11699240" cy="5448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1)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“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左逆元”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也是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“右逆元”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	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，有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使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又对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，有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使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，因此，</a:t>
            </a:r>
            <a:endParaRPr lang="zh-CN" altLang="en-US" sz="2800" i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a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）＝（（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	＝（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＝（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-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 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＝（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e</a:t>
            </a: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800" i="1" dirty="0">
              <a:solidFill>
                <a:srgbClr val="FF0000"/>
              </a:solidFill>
              <a:latin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9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左单位元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也是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右单位元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）＝（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ea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故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确为右单位元．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99240" cy="5570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定理５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设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半群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，如果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，方程</a:t>
            </a:r>
            <a:endParaRPr lang="zh-CN" altLang="en-US" sz="2800" i="1" dirty="0">
              <a:latin typeface="Times New Roman" panose="02020603050405020304" pitchFamily="18" charset="0"/>
            </a:endParaRPr>
          </a:p>
          <a:p>
            <a:pPr algn="ctr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ax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　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ya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在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中总有解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则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是群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endParaRPr lang="zh-CN" altLang="en-US" sz="2800" dirty="0">
              <a:latin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证明　证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有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左单位元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、每个元素有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“左逆元”。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1)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任取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令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y 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的一个解为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，则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 b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，设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 x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的解为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 即   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bc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　　　　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则      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e a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bc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）＝（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 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c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bc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；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2) 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任取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y 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有解，设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a‘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为一解，则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a' 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由定理４可知，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是群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725" y="857250"/>
            <a:ext cx="8296275" cy="6000750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课堂练习</a:t>
            </a:r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>
          <a:xfrm>
            <a:off x="352425" y="1176655"/>
            <a:ext cx="3543300" cy="225234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哪个运算满足等幂律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运算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99240" cy="5294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定理６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有限半群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，如果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消去律成立则必为群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/>
            <a:endParaRPr lang="zh-CN" altLang="en-US" sz="2800" dirty="0">
              <a:latin typeface="Times New Roman" panose="02020603050405020304" pitchFamily="18" charset="0"/>
              <a:sym typeface="+mn-ea"/>
            </a:endParaRPr>
          </a:p>
          <a:p>
            <a:pPr eaLnBrk="1" hangingPunct="1"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证明　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证明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x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y 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均有解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设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中有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个元素：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＝｛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｝，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	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 ,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若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ax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，令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aG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={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aa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aa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aa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}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，则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aG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，由消去律知：当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≠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j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时，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aa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≠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aa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j</a:t>
            </a:r>
            <a:endParaRPr lang="en-US" altLang="zh-CN" sz="2800" baseline="-25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因此，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中也含有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个元素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，故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，从而知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故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k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使得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aa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k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，或者说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ax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有解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	同理可证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ya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也必有解．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综上可得，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为群。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定理７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是有限群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，则其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运算表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每一行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（列）都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中元素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的一个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全排列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endParaRPr lang="zh-CN" altLang="en-US" sz="2800" dirty="0">
              <a:latin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证明　设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＝｛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｝，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则其运算表中第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行为</a:t>
            </a:r>
            <a:endParaRPr lang="zh-CN" altLang="en-US" sz="2800" i="1" dirty="0">
              <a:latin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n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这是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中元素的一个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全排列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只需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证明其中任意两项必不相同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：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若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j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k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j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≠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k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	则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由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消去律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得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j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k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，矛盾。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104265"/>
            <a:ext cx="11699240" cy="53784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一、二、三阶群</a:t>
            </a:r>
          </a:p>
          <a:p>
            <a:pPr eaLnBrk="1" hangingPunct="1">
              <a:buFont typeface="Wingdings" panose="05000000000000000000" charset="0"/>
              <a:buChar char="Ø"/>
            </a:pPr>
            <a:endParaRPr lang="zh-CN" altLang="en-US" sz="2800" dirty="0">
              <a:sym typeface="+mn-ea"/>
            </a:endParaRPr>
          </a:p>
          <a:p>
            <a:pPr eaLnBrk="1" hangingPunct="1">
              <a:buFont typeface="Wingdings" panose="05000000000000000000" charset="0"/>
              <a:buChar char="Ø"/>
            </a:pPr>
            <a:endParaRPr lang="zh-CN" altLang="en-US" sz="2800" dirty="0">
              <a:sym typeface="+mn-ea"/>
            </a:endParaRPr>
          </a:p>
          <a:p>
            <a:pPr eaLnBrk="1" hangingPunct="1">
              <a:buFont typeface="Wingdings" panose="05000000000000000000" charset="0"/>
              <a:buChar char="Ø"/>
            </a:pPr>
            <a:endParaRPr lang="zh-CN" altLang="en-US" sz="2800" dirty="0">
              <a:sym typeface="+mn-ea"/>
            </a:endParaRPr>
          </a:p>
          <a:p>
            <a:pPr eaLnBrk="1" hangingPunct="1">
              <a:buFont typeface="Wingdings" panose="05000000000000000000" charset="0"/>
              <a:buChar char="Ø"/>
            </a:pPr>
            <a:endParaRPr lang="zh-CN" altLang="en-US" sz="2800" dirty="0">
              <a:sym typeface="+mn-ea"/>
            </a:endParaRPr>
          </a:p>
          <a:p>
            <a:pPr eaLnBrk="1" hangingPunct="1">
              <a:buFont typeface="Wingdings" panose="05000000000000000000" charset="0"/>
              <a:buChar char="Ø"/>
            </a:pPr>
            <a:endParaRPr lang="zh-CN" altLang="en-US" sz="2800" dirty="0">
              <a:sym typeface="+mn-ea"/>
            </a:endParaRPr>
          </a:p>
          <a:p>
            <a:pPr eaLnBrk="1" hangingPunct="1">
              <a:buFont typeface="Wingdings" panose="05000000000000000000" charset="0"/>
              <a:buChar char="Ø"/>
            </a:pPr>
            <a:endParaRPr lang="zh-CN" altLang="en-US" sz="2800" dirty="0">
              <a:sym typeface="+mn-ea"/>
            </a:endParaRPr>
          </a:p>
          <a:p>
            <a:pPr eaLnBrk="1" hangingPunct="1">
              <a:buFont typeface="Wingdings" panose="05000000000000000000" charset="0"/>
              <a:buChar char="Ø"/>
            </a:pPr>
            <a:endParaRPr lang="zh-CN" altLang="en-US" sz="2800" dirty="0">
              <a:sym typeface="+mn-ea"/>
            </a:endParaRPr>
          </a:p>
          <a:p>
            <a:pPr eaLnBrk="1" hangingPunct="1">
              <a:buFont typeface="Wingdings" panose="05000000000000000000" charset="0"/>
              <a:buChar char="Ø"/>
            </a:pPr>
            <a:endParaRPr lang="en-US" altLang="zh-CN" sz="2800" dirty="0">
              <a:sym typeface="+mn-ea"/>
            </a:endParaRPr>
          </a:p>
          <a:p>
            <a:pPr eaLnBrk="1" hangingPunct="1">
              <a:buFont typeface="Wingdings" panose="05000000000000000000" charset="0"/>
              <a:buChar char="Ø"/>
            </a:pPr>
            <a:endParaRPr lang="en-US" altLang="zh-CN" sz="2800" dirty="0">
              <a:sym typeface="+mn-ea"/>
            </a:endParaRPr>
          </a:p>
          <a:p>
            <a:pPr eaLnBrk="1" hangingPunct="1">
              <a:buFont typeface="Wingdings" panose="05000000000000000000" charset="0"/>
              <a:buChar char="Ø"/>
            </a:pP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848995" y="3158490"/>
          <a:ext cx="1296035" cy="1270000"/>
        </p:xfrm>
        <a:graphic>
          <a:graphicData uri="http://schemas.openxmlformats.org/drawingml/2006/table">
            <a:tbl>
              <a:tblPr/>
              <a:tblGrid>
                <a:gridCol w="66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*</a:t>
                      </a:r>
                      <a:endParaRPr lang="en-US" altLang="en-US" sz="2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altLang="en-US" sz="2800" b="0" i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altLang="en-US" sz="2800" b="0" i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altLang="en-US" sz="2800" b="0" i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4"/>
            </p:custDataLst>
          </p:nvPr>
        </p:nvGraphicFramePr>
        <p:xfrm>
          <a:off x="3152775" y="2876550"/>
          <a:ext cx="2197735" cy="1834515"/>
        </p:xfrm>
        <a:graphic>
          <a:graphicData uri="http://schemas.openxmlformats.org/drawingml/2006/table">
            <a:tbl>
              <a:tblPr/>
              <a:tblGrid>
                <a:gridCol w="753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5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3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*</a:t>
                      </a:r>
                      <a:endParaRPr lang="en-US" altLang="en-US" sz="3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32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altLang="en-US" sz="3200" b="0" i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32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altLang="en-US" sz="3200" b="0" i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5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32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altLang="en-US" sz="3200" b="0" i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32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altLang="en-US" sz="3200" b="0" i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32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altLang="en-US" sz="3200" b="0" i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5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32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altLang="en-US" sz="3200" b="0" i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32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altLang="en-US" sz="3200" b="0" i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32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altLang="en-US" sz="3200" b="0" i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5"/>
            </p:custDataLst>
          </p:nvPr>
        </p:nvGraphicFramePr>
        <p:xfrm>
          <a:off x="6322060" y="2530475"/>
          <a:ext cx="4702175" cy="2527300"/>
        </p:xfrm>
        <a:graphic>
          <a:graphicData uri="http://schemas.openxmlformats.org/drawingml/2006/table">
            <a:tbl>
              <a:tblPr/>
              <a:tblGrid>
                <a:gridCol w="1229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6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18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3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*</a:t>
                      </a:r>
                      <a:endParaRPr lang="en-US" altLang="en-US" sz="3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36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altLang="en-US" sz="3600" b="0" i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36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altLang="en-US" sz="3600" b="0" i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36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altLang="en-US" sz="3600" b="0" i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8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36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altLang="en-US" sz="3600" b="0" i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36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altLang="en-US" sz="3600" b="0" i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36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altLang="en-US" sz="3600" b="0" i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36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altLang="en-US" sz="3600" b="0" i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8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36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altLang="en-US" sz="3600" b="0" i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36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altLang="en-US" sz="3600" b="0" i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3600" b="0" i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</a:t>
                      </a:r>
                      <a:endParaRPr lang="en-US" altLang="en-US" sz="3600" b="0" i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3600" b="0" i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</a:t>
                      </a:r>
                      <a:endParaRPr lang="en-US" altLang="en-US" sz="3600" b="0" i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8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36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altLang="en-US" sz="3600" b="0" i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36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altLang="en-US" sz="3600" b="0" i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3600" b="0" i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</a:t>
                      </a:r>
                      <a:endParaRPr lang="en-US" altLang="en-US" sz="3600" b="0" i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3600" b="0" i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endParaRPr lang="en-US" altLang="en-US" sz="3600" b="0" i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104265"/>
            <a:ext cx="11699240" cy="53784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一、二、三阶群唯一</a:t>
            </a:r>
            <a:endParaRPr lang="zh-CN" altLang="en-US" sz="2800" dirty="0"/>
          </a:p>
          <a:p>
            <a:pPr eaLnBrk="1" hangingPunct="1"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四阶群有两个：</a:t>
            </a:r>
          </a:p>
          <a:p>
            <a:pPr eaLnBrk="1" hangingPunct="1">
              <a:buFont typeface="Wingdings" panose="05000000000000000000" charset="0"/>
              <a:buChar char="Ø"/>
            </a:pPr>
            <a:endParaRPr lang="zh-CN" altLang="en-US" sz="2800" dirty="0">
              <a:sym typeface="+mn-ea"/>
            </a:endParaRPr>
          </a:p>
          <a:p>
            <a:pPr eaLnBrk="1" hangingPunct="1">
              <a:buFont typeface="Wingdings" panose="05000000000000000000" charset="0"/>
              <a:buChar char="Ø"/>
            </a:pPr>
            <a:endParaRPr lang="zh-CN" altLang="en-US" sz="2800" dirty="0">
              <a:sym typeface="+mn-ea"/>
            </a:endParaRPr>
          </a:p>
          <a:p>
            <a:pPr eaLnBrk="1" hangingPunct="1">
              <a:buFont typeface="Wingdings" panose="05000000000000000000" charset="0"/>
              <a:buChar char="Ø"/>
            </a:pPr>
            <a:endParaRPr lang="zh-CN" altLang="en-US" sz="2800" dirty="0">
              <a:sym typeface="+mn-ea"/>
            </a:endParaRPr>
          </a:p>
          <a:p>
            <a:pPr eaLnBrk="1" hangingPunct="1">
              <a:buFont typeface="Wingdings" panose="05000000000000000000" charset="0"/>
              <a:buChar char="Ø"/>
            </a:pPr>
            <a:endParaRPr lang="zh-CN" altLang="en-US" sz="2800" dirty="0">
              <a:sym typeface="+mn-ea"/>
            </a:endParaRPr>
          </a:p>
          <a:p>
            <a:pPr eaLnBrk="1" hangingPunct="1">
              <a:buFont typeface="Wingdings" panose="05000000000000000000" charset="0"/>
              <a:buChar char="Ø"/>
            </a:pPr>
            <a:endParaRPr lang="zh-CN" altLang="en-US" sz="2800" dirty="0">
              <a:sym typeface="+mn-ea"/>
            </a:endParaRPr>
          </a:p>
          <a:p>
            <a:pPr eaLnBrk="1" hangingPunct="1">
              <a:buFont typeface="Wingdings" panose="05000000000000000000" charset="0"/>
              <a:buChar char="Ø"/>
            </a:pPr>
            <a:endParaRPr lang="zh-CN" altLang="en-US" sz="2800" dirty="0">
              <a:sym typeface="+mn-ea"/>
            </a:endParaRPr>
          </a:p>
          <a:p>
            <a:pPr eaLnBrk="1" hangingPunct="1">
              <a:buFont typeface="Wingdings" panose="05000000000000000000" charset="0"/>
              <a:buChar char="Ø"/>
            </a:pPr>
            <a:endParaRPr lang="zh-CN" altLang="en-US" sz="2800" dirty="0">
              <a:sym typeface="+mn-ea"/>
            </a:endParaRPr>
          </a:p>
          <a:p>
            <a:pPr eaLnBrk="1" hangingPunct="1">
              <a:buFont typeface="Wingdings" panose="05000000000000000000" charset="0"/>
              <a:buChar char="Ø"/>
            </a:pPr>
            <a:endParaRPr lang="en-US" altLang="zh-CN" sz="2800" dirty="0">
              <a:sym typeface="+mn-ea"/>
            </a:endParaRPr>
          </a:p>
          <a:p>
            <a:pPr eaLnBrk="1" hangingPunct="1">
              <a:buFont typeface="Wingdings" panose="05000000000000000000" charset="0"/>
              <a:buChar char="Ø"/>
            </a:pPr>
            <a:endParaRPr lang="en-US" altLang="zh-CN" sz="2800" dirty="0">
              <a:sym typeface="+mn-ea"/>
            </a:endParaRPr>
          </a:p>
          <a:p>
            <a:pPr eaLnBrk="1" hangingPunct="1">
              <a:buFont typeface="Wingdings" panose="05000000000000000000" charset="0"/>
              <a:buChar char="Ø"/>
            </a:pP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  <p:graphicFrame>
        <p:nvGraphicFramePr>
          <p:cNvPr id="394406" name="Group 166"/>
          <p:cNvGraphicFramePr>
            <a:graphicFrameLocks noGrp="1"/>
          </p:cNvGraphicFramePr>
          <p:nvPr/>
        </p:nvGraphicFramePr>
        <p:xfrm>
          <a:off x="785495" y="2317750"/>
          <a:ext cx="3429000" cy="2895600"/>
        </p:xfrm>
        <a:graphic>
          <a:graphicData uri="http://schemas.openxmlformats.org/drawingml/2006/table">
            <a:tbl>
              <a:tblPr/>
              <a:tblGrid>
                <a:gridCol w="706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8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94409" name="Group 169"/>
          <p:cNvGraphicFramePr>
            <a:graphicFrameLocks noGrp="1"/>
          </p:cNvGraphicFramePr>
          <p:nvPr/>
        </p:nvGraphicFramePr>
        <p:xfrm>
          <a:off x="4862195" y="2317750"/>
          <a:ext cx="2971800" cy="2895600"/>
        </p:xfrm>
        <a:graphic>
          <a:graphicData uri="http://schemas.openxmlformats.org/drawingml/2006/table">
            <a:tbl>
              <a:tblPr/>
              <a:tblGrid>
                <a:gridCol w="61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                 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设〈G，*〉是二阶群，则直积〈G×G，◦〉是Klein四元群．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＝｛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｝，则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×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的运算表为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  <p:graphicFrame>
        <p:nvGraphicFramePr>
          <p:cNvPr id="396375" name="Group 87"/>
          <p:cNvGraphicFramePr>
            <a:graphicFrameLocks noGrp="1"/>
          </p:cNvGraphicFramePr>
          <p:nvPr/>
        </p:nvGraphicFramePr>
        <p:xfrm>
          <a:off x="678180" y="2741295"/>
          <a:ext cx="5562600" cy="2743200"/>
        </p:xfrm>
        <a:graphic>
          <a:graphicData uri="http://schemas.openxmlformats.org/drawingml/2006/table">
            <a:tbl>
              <a:tblPr/>
              <a:tblGrid>
                <a:gridCol w="1147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44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5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&lt;e,e&gt;</a:t>
                      </a:r>
                      <a:endParaRPr kumimoji="0" lang="en-US" altLang="zh-CN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&lt;e,a&gt;</a:t>
                      </a:r>
                      <a:endParaRPr kumimoji="0" lang="en-US" altLang="zh-CN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kumimoji="0" lang="en-US" altLang="zh-CN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a,e</a:t>
                      </a: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</a:t>
                      </a:r>
                      <a:endParaRPr kumimoji="0" lang="en-US" altLang="zh-CN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&lt;a,a&gt;</a:t>
                      </a:r>
                      <a:endParaRPr kumimoji="0" lang="en-US" altLang="zh-CN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&lt;e,e&gt;</a:t>
                      </a:r>
                      <a:endParaRPr kumimoji="0" lang="en-US" altLang="zh-CN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&lt;e,e&gt;</a:t>
                      </a:r>
                      <a:endParaRPr kumimoji="0" lang="en-US" altLang="zh-CN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&lt;e,a&gt;</a:t>
                      </a:r>
                      <a:endParaRPr kumimoji="0" lang="en-US" altLang="zh-CN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&lt;a,e&gt;</a:t>
                      </a:r>
                      <a:endParaRPr kumimoji="0" lang="en-US" altLang="zh-CN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&lt;a,a&gt;</a:t>
                      </a:r>
                      <a:endParaRPr kumimoji="0" lang="en-US" altLang="zh-CN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&lt;e,a&gt;</a:t>
                      </a:r>
                      <a:endParaRPr kumimoji="0" lang="en-US" altLang="zh-CN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&lt;e,a&gt;</a:t>
                      </a:r>
                      <a:endParaRPr kumimoji="0" lang="en-US" altLang="zh-CN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&lt;e,e&gt;</a:t>
                      </a:r>
                      <a:endParaRPr kumimoji="0" lang="en-US" altLang="zh-CN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&lt;a,a&gt;</a:t>
                      </a:r>
                      <a:endParaRPr kumimoji="0" lang="en-US" altLang="zh-CN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&lt;a,e&gt;</a:t>
                      </a:r>
                      <a:endParaRPr kumimoji="0" lang="en-US" altLang="zh-CN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&lt;a,e&gt;</a:t>
                      </a:r>
                      <a:endParaRPr kumimoji="0" lang="en-US" altLang="zh-CN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&lt;a,e&gt;</a:t>
                      </a:r>
                      <a:endParaRPr kumimoji="0" lang="en-US" altLang="zh-CN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&lt;a,a&gt;</a:t>
                      </a:r>
                      <a:endParaRPr kumimoji="0" lang="en-US" altLang="zh-CN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&lt;e,e&gt;</a:t>
                      </a:r>
                      <a:endParaRPr kumimoji="0" lang="en-US" altLang="zh-CN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&lt;e,a&gt;</a:t>
                      </a:r>
                      <a:endParaRPr kumimoji="0" lang="en-US" altLang="zh-CN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&lt;a,a&gt;</a:t>
                      </a:r>
                      <a:endParaRPr kumimoji="0" lang="en-US" altLang="zh-CN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&lt;a,a&gt;</a:t>
                      </a:r>
                      <a:endParaRPr kumimoji="0" lang="en-US" altLang="zh-CN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kumimoji="0" lang="en-US" altLang="zh-CN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a,e</a:t>
                      </a: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</a:t>
                      </a:r>
                      <a:endParaRPr kumimoji="0" lang="en-US" altLang="zh-CN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&lt;e,a&gt;</a:t>
                      </a:r>
                      <a:endParaRPr kumimoji="0" lang="en-US" altLang="zh-CN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kumimoji="0" lang="en-US" altLang="zh-CN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e,e</a:t>
                      </a: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</a:t>
                      </a:r>
                      <a:endParaRPr kumimoji="0" lang="en-US" altLang="zh-CN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412115" y="1136015"/>
            <a:ext cx="1314450" cy="650875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集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合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4291330" y="1136015"/>
            <a:ext cx="1314450" cy="650875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olidFill>
                  <a:schemeClr val="tx1"/>
                </a:solidFill>
              </a:rPr>
              <a:t>关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>
                <a:solidFill>
                  <a:schemeClr val="tx1"/>
                </a:solidFill>
              </a:rPr>
              <a:t>系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170545" y="1136015"/>
            <a:ext cx="1314450" cy="650875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olidFill>
                  <a:schemeClr val="tx1"/>
                </a:solidFill>
              </a:rPr>
              <a:t>函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>
                <a:solidFill>
                  <a:schemeClr val="tx1"/>
                </a:solidFill>
              </a:rPr>
              <a:t>数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291330" y="2321560"/>
            <a:ext cx="1314450" cy="650875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olidFill>
                  <a:schemeClr val="tx1"/>
                </a:solidFill>
              </a:rPr>
              <a:t>运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>
                <a:solidFill>
                  <a:schemeClr val="tx1"/>
                </a:solidFill>
              </a:rPr>
              <a:t>算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12115" y="2321560"/>
            <a:ext cx="1314450" cy="650875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olidFill>
                  <a:schemeClr val="tx1"/>
                </a:solidFill>
              </a:rPr>
              <a:t>代数结构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12115" y="3507105"/>
            <a:ext cx="1314450" cy="650875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olidFill>
                  <a:schemeClr val="tx1"/>
                </a:solidFill>
              </a:rPr>
              <a:t>半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>
                <a:solidFill>
                  <a:schemeClr val="tx1"/>
                </a:solidFill>
              </a:rPr>
              <a:t>群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412115" y="4692650"/>
            <a:ext cx="1314450" cy="650875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olidFill>
                  <a:schemeClr val="tx1"/>
                </a:solidFill>
              </a:rPr>
              <a:t>幺半群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12115" y="5878195"/>
            <a:ext cx="1314450" cy="650875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olidFill>
                  <a:schemeClr val="tx1"/>
                </a:solidFill>
              </a:rPr>
              <a:t>群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8170545" y="2321560"/>
            <a:ext cx="1314450" cy="650875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olidFill>
                  <a:schemeClr val="tx1"/>
                </a:solidFill>
              </a:rPr>
              <a:t>同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>
                <a:solidFill>
                  <a:schemeClr val="tx1"/>
                </a:solidFill>
              </a:rPr>
              <a:t>态</a:t>
            </a:r>
          </a:p>
        </p:txBody>
      </p:sp>
      <p:sp>
        <p:nvSpPr>
          <p:cNvPr id="15" name="左大括号 14"/>
          <p:cNvSpPr/>
          <p:nvPr/>
        </p:nvSpPr>
        <p:spPr>
          <a:xfrm>
            <a:off x="1788795" y="1057910"/>
            <a:ext cx="75565" cy="806450"/>
          </a:xfrm>
          <a:prstGeom prst="leftBrace">
            <a:avLst>
              <a:gd name="adj1" fmla="val 26680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3"/>
          <p:cNvSpPr>
            <a:spLocks noGrp="1" noChangeArrowheads="1"/>
          </p:cNvSpPr>
          <p:nvPr>
            <p:custDataLst>
              <p:tags r:id="rId3"/>
            </p:custDataLst>
          </p:nvPr>
        </p:nvSpPr>
        <p:spPr>
          <a:xfrm>
            <a:off x="1826260" y="975360"/>
            <a:ext cx="1518285" cy="9588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1400" dirty="0">
                <a:solidFill>
                  <a:schemeClr val="tx1"/>
                </a:solidFill>
                <a:sym typeface="+mn-ea"/>
              </a:rPr>
              <a:t>定义、子集、幂集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1400" dirty="0">
                <a:solidFill>
                  <a:schemeClr val="tx1"/>
                </a:solidFill>
                <a:sym typeface="+mn-ea"/>
              </a:rPr>
              <a:t>运算、笛卡尔积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1400" dirty="0">
                <a:solidFill>
                  <a:schemeClr val="tx1"/>
                </a:solidFill>
                <a:sym typeface="+mn-ea"/>
              </a:rPr>
              <a:t>集合的势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18" name="直接箭头连接符 17"/>
          <p:cNvCxnSpPr>
            <a:stCxn id="17" idx="3"/>
            <a:endCxn id="6" idx="1"/>
          </p:cNvCxnSpPr>
          <p:nvPr/>
        </p:nvCxnSpPr>
        <p:spPr>
          <a:xfrm>
            <a:off x="3344545" y="1454785"/>
            <a:ext cx="946785" cy="69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Rectangle 3"/>
          <p:cNvSpPr>
            <a:spLocks noGrp="1" noChangeArrowheads="1"/>
          </p:cNvSpPr>
          <p:nvPr>
            <p:custDataLst>
              <p:tags r:id="rId4"/>
            </p:custDataLst>
          </p:nvPr>
        </p:nvSpPr>
        <p:spPr>
          <a:xfrm>
            <a:off x="3287395" y="1000760"/>
            <a:ext cx="1131570" cy="41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1400" dirty="0">
                <a:solidFill>
                  <a:schemeClr val="tx1"/>
                </a:solidFill>
                <a:sym typeface="+mn-ea"/>
              </a:rPr>
              <a:t>有序对集合</a:t>
            </a:r>
            <a:endParaRPr lang="zh-CN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0" name="左大括号 19"/>
          <p:cNvSpPr/>
          <p:nvPr/>
        </p:nvSpPr>
        <p:spPr>
          <a:xfrm>
            <a:off x="5652135" y="1057910"/>
            <a:ext cx="75565" cy="806450"/>
          </a:xfrm>
          <a:prstGeom prst="leftBrace">
            <a:avLst>
              <a:gd name="adj1" fmla="val 26680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3"/>
          <p:cNvSpPr>
            <a:spLocks noGrp="1" noChangeArrowheads="1"/>
          </p:cNvSpPr>
          <p:nvPr>
            <p:custDataLst>
              <p:tags r:id="rId5"/>
            </p:custDataLst>
          </p:nvPr>
        </p:nvSpPr>
        <p:spPr>
          <a:xfrm>
            <a:off x="5689600" y="949960"/>
            <a:ext cx="1397635" cy="10153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1400" dirty="0">
                <a:solidFill>
                  <a:schemeClr val="tx1"/>
                </a:solidFill>
                <a:sym typeface="+mn-ea"/>
              </a:rPr>
              <a:t>定义、性质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1400" dirty="0">
                <a:solidFill>
                  <a:schemeClr val="tx1"/>
                </a:solidFill>
                <a:sym typeface="+mn-ea"/>
              </a:rPr>
              <a:t>复合与逆、闭包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1400" dirty="0">
                <a:solidFill>
                  <a:schemeClr val="tx1"/>
                </a:solidFill>
                <a:sym typeface="+mn-ea"/>
              </a:rPr>
              <a:t>等价、偏序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22" name="直接箭头连接符 21"/>
          <p:cNvCxnSpPr>
            <a:endCxn id="8" idx="1"/>
          </p:cNvCxnSpPr>
          <p:nvPr/>
        </p:nvCxnSpPr>
        <p:spPr>
          <a:xfrm>
            <a:off x="7027545" y="1461770"/>
            <a:ext cx="1143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Rectangle 3"/>
          <p:cNvSpPr>
            <a:spLocks noGrp="1" noChangeArrowheads="1"/>
          </p:cNvSpPr>
          <p:nvPr>
            <p:custDataLst>
              <p:tags r:id="rId6"/>
            </p:custDataLst>
          </p:nvPr>
        </p:nvSpPr>
        <p:spPr>
          <a:xfrm>
            <a:off x="7094855" y="1049020"/>
            <a:ext cx="1075690" cy="81534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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x∈A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，存在唯一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</a:t>
            </a:r>
          </a:p>
        </p:txBody>
      </p:sp>
      <p:sp>
        <p:nvSpPr>
          <p:cNvPr id="25" name="左大括号 24"/>
          <p:cNvSpPr/>
          <p:nvPr/>
        </p:nvSpPr>
        <p:spPr>
          <a:xfrm>
            <a:off x="9554845" y="1057910"/>
            <a:ext cx="75565" cy="806450"/>
          </a:xfrm>
          <a:prstGeom prst="leftBrace">
            <a:avLst>
              <a:gd name="adj1" fmla="val 26680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ectangle 3"/>
          <p:cNvSpPr>
            <a:spLocks noGrp="1" noChangeArrowheads="1"/>
          </p:cNvSpPr>
          <p:nvPr>
            <p:custDataLst>
              <p:tags r:id="rId7"/>
            </p:custDataLst>
          </p:nvPr>
        </p:nvSpPr>
        <p:spPr>
          <a:xfrm>
            <a:off x="9592310" y="975360"/>
            <a:ext cx="1638300" cy="958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1400" dirty="0">
                <a:solidFill>
                  <a:schemeClr val="tx1"/>
                </a:solidFill>
                <a:sym typeface="+mn-ea"/>
              </a:rPr>
              <a:t>单射、满射、双射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复合函数、逆函数</a:t>
            </a:r>
          </a:p>
        </p:txBody>
      </p:sp>
      <p:cxnSp>
        <p:nvCxnSpPr>
          <p:cNvPr id="27" name="肘形连接符 26"/>
          <p:cNvCxnSpPr>
            <a:stCxn id="8" idx="2"/>
            <a:endCxn id="9" idx="0"/>
          </p:cNvCxnSpPr>
          <p:nvPr/>
        </p:nvCxnSpPr>
        <p:spPr>
          <a:xfrm rot="5400000">
            <a:off x="6620510" y="114300"/>
            <a:ext cx="534670" cy="3879215"/>
          </a:xfrm>
          <a:prstGeom prst="bentConnector3">
            <a:avLst>
              <a:gd name="adj1" fmla="val 49941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9" idx="1"/>
            <a:endCxn id="10" idx="0"/>
          </p:cNvCxnSpPr>
          <p:nvPr/>
        </p:nvCxnSpPr>
        <p:spPr>
          <a:xfrm rot="10800000">
            <a:off x="1069340" y="2320925"/>
            <a:ext cx="3221990" cy="325755"/>
          </a:xfrm>
          <a:prstGeom prst="bentConnector4">
            <a:avLst>
              <a:gd name="adj1" fmla="val 13776"/>
              <a:gd name="adj2" fmla="val 173099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5" idx="2"/>
          </p:cNvCxnSpPr>
          <p:nvPr/>
        </p:nvCxnSpPr>
        <p:spPr>
          <a:xfrm flipH="1">
            <a:off x="1060450" y="1786890"/>
            <a:ext cx="8890" cy="5276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Rectangle 3"/>
          <p:cNvSpPr>
            <a:spLocks noGrp="1" noChangeArrowheads="1"/>
          </p:cNvSpPr>
          <p:nvPr>
            <p:custDataLst>
              <p:tags r:id="rId8"/>
            </p:custDataLst>
          </p:nvPr>
        </p:nvSpPr>
        <p:spPr>
          <a:xfrm>
            <a:off x="3872865" y="1934210"/>
            <a:ext cx="1075690" cy="3270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1400" dirty="0">
                <a:sym typeface="+mn-ea"/>
              </a:rPr>
              <a:t>f:</a:t>
            </a:r>
            <a:r>
              <a:rPr lang="zh-CN" altLang="en-US" sz="1400" dirty="0">
                <a:sym typeface="+mn-ea"/>
              </a:rPr>
              <a:t>A×A</a:t>
            </a:r>
            <a:r>
              <a:rPr lang="zh-CN" altLang="zh-CN" sz="1400" dirty="0">
                <a:latin typeface="Times New Roman" panose="02020603050405020304" pitchFamily="18" charset="0"/>
                <a:sym typeface="+mn-ea"/>
              </a:rPr>
              <a:t>→</a:t>
            </a:r>
            <a:r>
              <a:rPr lang="zh-CN" altLang="en-US" sz="1400" dirty="0">
                <a:sym typeface="+mn-ea"/>
              </a:rPr>
              <a:t>A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31" name="直接箭头连接符 30"/>
          <p:cNvCxnSpPr>
            <a:stCxn id="8" idx="2"/>
            <a:endCxn id="14" idx="0"/>
          </p:cNvCxnSpPr>
          <p:nvPr/>
        </p:nvCxnSpPr>
        <p:spPr>
          <a:xfrm>
            <a:off x="8827770" y="1786890"/>
            <a:ext cx="0" cy="5346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8827770" y="1901190"/>
            <a:ext cx="21151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14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1400" i="1" dirty="0">
                <a:latin typeface="Times New Roman" panose="02020603050405020304" pitchFamily="18" charset="0"/>
                <a:sym typeface="+mn-ea"/>
              </a:rPr>
              <a:t>x </a:t>
            </a:r>
            <a:r>
              <a:rPr lang="en-US" altLang="zh-CN" sz="1400" dirty="0">
                <a:latin typeface="Times New Roman" panose="02020603050405020304" pitchFamily="18" charset="0"/>
                <a:sym typeface="+mn-ea"/>
              </a:rPr>
              <a:t>* </a:t>
            </a:r>
            <a:r>
              <a:rPr lang="en-US" altLang="zh-CN" sz="1400" i="1" dirty="0">
                <a:latin typeface="Times New Roman" panose="02020603050405020304" pitchFamily="18" charset="0"/>
                <a:sym typeface="+mn-ea"/>
              </a:rPr>
              <a:t>y</a:t>
            </a:r>
            <a:r>
              <a:rPr lang="zh-CN" altLang="en-US" sz="1400" dirty="0">
                <a:latin typeface="Times New Roman" panose="02020603050405020304" pitchFamily="18" charset="0"/>
                <a:sym typeface="+mn-ea"/>
              </a:rPr>
              <a:t>）＝</a:t>
            </a:r>
            <a:r>
              <a:rPr lang="en-US" altLang="zh-CN" sz="14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14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1400" i="1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zh-CN" altLang="en-US" sz="1400" dirty="0">
                <a:latin typeface="Times New Roman" panose="02020603050405020304" pitchFamily="18" charset="0"/>
                <a:sym typeface="+mn-ea"/>
              </a:rPr>
              <a:t>）◦ </a:t>
            </a:r>
            <a:r>
              <a:rPr lang="en-US" altLang="zh-CN" sz="14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14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1400" i="1" dirty="0">
                <a:latin typeface="Times New Roman" panose="02020603050405020304" pitchFamily="18" charset="0"/>
                <a:sym typeface="+mn-ea"/>
              </a:rPr>
              <a:t>y</a:t>
            </a:r>
            <a:r>
              <a:rPr lang="zh-CN" altLang="en-US" sz="1400" dirty="0">
                <a:latin typeface="Times New Roman" panose="02020603050405020304" pitchFamily="18" charset="0"/>
                <a:sym typeface="+mn-ea"/>
              </a:rPr>
              <a:t>）</a:t>
            </a:r>
          </a:p>
        </p:txBody>
      </p:sp>
      <p:sp>
        <p:nvSpPr>
          <p:cNvPr id="33" name="左大括号 32"/>
          <p:cNvSpPr/>
          <p:nvPr/>
        </p:nvSpPr>
        <p:spPr>
          <a:xfrm>
            <a:off x="9570720" y="2243455"/>
            <a:ext cx="75565" cy="806450"/>
          </a:xfrm>
          <a:prstGeom prst="leftBrace">
            <a:avLst>
              <a:gd name="adj1" fmla="val 26680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Rectangle 3"/>
          <p:cNvSpPr>
            <a:spLocks noGrp="1" noChangeArrowheads="1"/>
          </p:cNvSpPr>
          <p:nvPr>
            <p:custDataLst>
              <p:tags r:id="rId9"/>
            </p:custDataLst>
          </p:nvPr>
        </p:nvSpPr>
        <p:spPr>
          <a:xfrm>
            <a:off x="9608185" y="2160905"/>
            <a:ext cx="1638300" cy="958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1400" dirty="0">
                <a:solidFill>
                  <a:schemeClr val="tx1"/>
                </a:solidFill>
                <a:sym typeface="+mn-ea"/>
              </a:rPr>
              <a:t>单同态、满同态、同构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同态性质</a:t>
            </a:r>
          </a:p>
        </p:txBody>
      </p:sp>
      <p:sp>
        <p:nvSpPr>
          <p:cNvPr id="35" name="左大括号 34"/>
          <p:cNvSpPr/>
          <p:nvPr/>
        </p:nvSpPr>
        <p:spPr>
          <a:xfrm>
            <a:off x="1788795" y="2277110"/>
            <a:ext cx="75565" cy="806450"/>
          </a:xfrm>
          <a:prstGeom prst="leftBrace">
            <a:avLst>
              <a:gd name="adj1" fmla="val 26680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Rectangle 3"/>
          <p:cNvSpPr>
            <a:spLocks noGrp="1" noChangeArrowheads="1"/>
          </p:cNvSpPr>
          <p:nvPr>
            <p:custDataLst>
              <p:tags r:id="rId10"/>
            </p:custDataLst>
          </p:nvPr>
        </p:nvSpPr>
        <p:spPr>
          <a:xfrm>
            <a:off x="1826260" y="2194560"/>
            <a:ext cx="1518285" cy="9588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1400" dirty="0">
                <a:solidFill>
                  <a:schemeClr val="tx1"/>
                </a:solidFill>
                <a:sym typeface="+mn-ea"/>
              </a:rPr>
              <a:t>单位元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1400" dirty="0">
                <a:solidFill>
                  <a:schemeClr val="tx1"/>
                </a:solidFill>
                <a:sym typeface="+mn-ea"/>
              </a:rPr>
              <a:t>逆元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1400" dirty="0">
                <a:solidFill>
                  <a:schemeClr val="tx1"/>
                </a:solidFill>
                <a:sym typeface="+mn-ea"/>
              </a:rPr>
              <a:t>幂等元</a:t>
            </a:r>
            <a:endParaRPr lang="zh-CN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7" name="左大括号 36"/>
          <p:cNvSpPr/>
          <p:nvPr/>
        </p:nvSpPr>
        <p:spPr>
          <a:xfrm>
            <a:off x="5661025" y="2234565"/>
            <a:ext cx="75565" cy="806450"/>
          </a:xfrm>
          <a:prstGeom prst="leftBrace">
            <a:avLst>
              <a:gd name="adj1" fmla="val 26680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Rectangle 3"/>
          <p:cNvSpPr>
            <a:spLocks noGrp="1" noChangeArrowheads="1"/>
          </p:cNvSpPr>
          <p:nvPr>
            <p:custDataLst>
              <p:tags r:id="rId11"/>
            </p:custDataLst>
          </p:nvPr>
        </p:nvSpPr>
        <p:spPr>
          <a:xfrm>
            <a:off x="5698490" y="2152015"/>
            <a:ext cx="2121535" cy="9588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1400" dirty="0">
                <a:solidFill>
                  <a:schemeClr val="tx1"/>
                </a:solidFill>
                <a:sym typeface="+mn-ea"/>
              </a:rPr>
              <a:t>封闭性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1400" dirty="0">
                <a:solidFill>
                  <a:schemeClr val="tx1"/>
                </a:solidFill>
                <a:sym typeface="+mn-ea"/>
              </a:rPr>
              <a:t>交换律、结合律、消去律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1400" dirty="0">
                <a:solidFill>
                  <a:schemeClr val="tx1"/>
                </a:solidFill>
                <a:sym typeface="+mn-ea"/>
              </a:rPr>
              <a:t>消去律</a:t>
            </a:r>
            <a:endParaRPr lang="en-US" altLang="zh-CN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9" name="左大括号 38"/>
          <p:cNvSpPr/>
          <p:nvPr/>
        </p:nvSpPr>
        <p:spPr>
          <a:xfrm>
            <a:off x="1788795" y="3435350"/>
            <a:ext cx="75565" cy="806450"/>
          </a:xfrm>
          <a:prstGeom prst="leftBrace">
            <a:avLst>
              <a:gd name="adj1" fmla="val 26680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Rectangle 3"/>
          <p:cNvSpPr>
            <a:spLocks noGrp="1" noChangeArrowheads="1"/>
          </p:cNvSpPr>
          <p:nvPr>
            <p:custDataLst>
              <p:tags r:id="rId12"/>
            </p:custDataLst>
          </p:nvPr>
        </p:nvSpPr>
        <p:spPr>
          <a:xfrm>
            <a:off x="1826260" y="3352800"/>
            <a:ext cx="2121535" cy="958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1400" dirty="0">
                <a:solidFill>
                  <a:schemeClr val="tx1"/>
                </a:solidFill>
                <a:sym typeface="+mn-ea"/>
              </a:rPr>
              <a:t>半群证明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1400" dirty="0">
                <a:solidFill>
                  <a:schemeClr val="tx1"/>
                </a:solidFill>
                <a:sym typeface="+mn-ea"/>
              </a:rPr>
              <a:t>子半群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可交换半群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41" name="直接箭头连接符 40"/>
          <p:cNvCxnSpPr>
            <a:stCxn id="10" idx="2"/>
            <a:endCxn id="11" idx="0"/>
          </p:cNvCxnSpPr>
          <p:nvPr/>
        </p:nvCxnSpPr>
        <p:spPr>
          <a:xfrm>
            <a:off x="1069340" y="2972435"/>
            <a:ext cx="0" cy="5346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2" name="Rectangle 3"/>
          <p:cNvSpPr>
            <a:spLocks noGrp="1" noChangeArrowheads="1"/>
          </p:cNvSpPr>
          <p:nvPr>
            <p:custDataLst>
              <p:tags r:id="rId13"/>
            </p:custDataLst>
          </p:nvPr>
        </p:nvSpPr>
        <p:spPr>
          <a:xfrm>
            <a:off x="407035" y="2979420"/>
            <a:ext cx="890905" cy="41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1400" dirty="0">
                <a:solidFill>
                  <a:schemeClr val="tx1"/>
                </a:solidFill>
                <a:sym typeface="+mn-ea"/>
              </a:rPr>
              <a:t>结合律</a:t>
            </a:r>
            <a:endParaRPr lang="zh-CN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43" name="直接箭头连接符 42"/>
          <p:cNvCxnSpPr>
            <a:stCxn id="11" idx="2"/>
            <a:endCxn id="12" idx="0"/>
          </p:cNvCxnSpPr>
          <p:nvPr/>
        </p:nvCxnSpPr>
        <p:spPr>
          <a:xfrm>
            <a:off x="1069340" y="4157980"/>
            <a:ext cx="0" cy="5346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12" idx="2"/>
            <a:endCxn id="13" idx="0"/>
          </p:cNvCxnSpPr>
          <p:nvPr/>
        </p:nvCxnSpPr>
        <p:spPr>
          <a:xfrm>
            <a:off x="1069340" y="5343525"/>
            <a:ext cx="0" cy="5346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5" name="Rectangle 3"/>
          <p:cNvSpPr>
            <a:spLocks noGrp="1" noChangeArrowheads="1"/>
          </p:cNvSpPr>
          <p:nvPr>
            <p:custDataLst>
              <p:tags r:id="rId14"/>
            </p:custDataLst>
          </p:nvPr>
        </p:nvSpPr>
        <p:spPr>
          <a:xfrm>
            <a:off x="412115" y="4157980"/>
            <a:ext cx="890905" cy="41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1400" dirty="0">
                <a:solidFill>
                  <a:schemeClr val="tx1"/>
                </a:solidFill>
                <a:sym typeface="+mn-ea"/>
              </a:rPr>
              <a:t>单位元</a:t>
            </a:r>
            <a:endParaRPr lang="zh-CN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6" name="Rectangle 3"/>
          <p:cNvSpPr>
            <a:spLocks noGrp="1" noChangeArrowheads="1"/>
          </p:cNvSpPr>
          <p:nvPr>
            <p:custDataLst>
              <p:tags r:id="rId15"/>
            </p:custDataLst>
          </p:nvPr>
        </p:nvSpPr>
        <p:spPr>
          <a:xfrm>
            <a:off x="293370" y="5246370"/>
            <a:ext cx="873760" cy="7016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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a∈G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lang="en-US" altLang="zh-CN" sz="1400" baseline="300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-1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存在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7" name="左大括号 46"/>
          <p:cNvSpPr/>
          <p:nvPr/>
        </p:nvSpPr>
        <p:spPr>
          <a:xfrm>
            <a:off x="1788795" y="4620895"/>
            <a:ext cx="75565" cy="806450"/>
          </a:xfrm>
          <a:prstGeom prst="leftBrace">
            <a:avLst>
              <a:gd name="adj1" fmla="val 26680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Rectangle 3"/>
          <p:cNvSpPr>
            <a:spLocks noGrp="1" noChangeArrowheads="1"/>
          </p:cNvSpPr>
          <p:nvPr>
            <p:custDataLst>
              <p:tags r:id="rId16"/>
            </p:custDataLst>
          </p:nvPr>
        </p:nvSpPr>
        <p:spPr>
          <a:xfrm>
            <a:off x="1826260" y="4538345"/>
            <a:ext cx="2121535" cy="9588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1400" dirty="0">
                <a:solidFill>
                  <a:schemeClr val="tx1"/>
                </a:solidFill>
                <a:sym typeface="+mn-ea"/>
              </a:rPr>
              <a:t>幺半群证明、性质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1400" dirty="0">
                <a:solidFill>
                  <a:schemeClr val="tx1"/>
                </a:solidFill>
                <a:sym typeface="+mn-ea"/>
              </a:rPr>
              <a:t>子幺半群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1400" dirty="0">
                <a:solidFill>
                  <a:schemeClr val="tx1"/>
                </a:solidFill>
                <a:sym typeface="+mn-ea"/>
              </a:rPr>
              <a:t>可交换幺半群</a:t>
            </a:r>
            <a:endParaRPr lang="en-US" altLang="zh-CN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0" name="左大括号 49"/>
          <p:cNvSpPr/>
          <p:nvPr/>
        </p:nvSpPr>
        <p:spPr>
          <a:xfrm>
            <a:off x="1788795" y="5807075"/>
            <a:ext cx="75565" cy="806450"/>
          </a:xfrm>
          <a:prstGeom prst="leftBrace">
            <a:avLst>
              <a:gd name="adj1" fmla="val 26680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Rectangle 3"/>
          <p:cNvSpPr>
            <a:spLocks noGrp="1" noChangeArrowheads="1"/>
          </p:cNvSpPr>
          <p:nvPr>
            <p:custDataLst>
              <p:tags r:id="rId17"/>
            </p:custDataLst>
          </p:nvPr>
        </p:nvSpPr>
        <p:spPr>
          <a:xfrm>
            <a:off x="1826260" y="5724525"/>
            <a:ext cx="2121535" cy="958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1400" dirty="0">
                <a:solidFill>
                  <a:schemeClr val="tx1"/>
                </a:solidFill>
                <a:sym typeface="+mn-ea"/>
              </a:rPr>
              <a:t>群的性质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1400" dirty="0">
                <a:solidFill>
                  <a:schemeClr val="tx1"/>
                </a:solidFill>
                <a:sym typeface="+mn-ea"/>
              </a:rPr>
              <a:t>群的证明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1400" dirty="0">
                <a:solidFill>
                  <a:schemeClr val="tx1"/>
                </a:solidFill>
                <a:sym typeface="+mn-ea"/>
              </a:rPr>
              <a:t>可交换群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endParaRPr lang="en-US" altLang="zh-CN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3600" dirty="0">
                <a:solidFill>
                  <a:schemeClr val="tx1"/>
                </a:solidFill>
                <a:sym typeface="+mn-ea"/>
              </a:rPr>
              <a:t>作业 习题二 </a:t>
            </a:r>
            <a:r>
              <a:rPr lang="en-US" altLang="zh-CN" sz="3600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sz="3600" dirty="0">
                <a:solidFill>
                  <a:schemeClr val="tx1"/>
                </a:solidFill>
                <a:sym typeface="+mn-ea"/>
              </a:rPr>
              <a:t>，</a:t>
            </a:r>
            <a:r>
              <a:rPr lang="en-US" altLang="zh-CN" sz="3600" dirty="0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 sz="3600" dirty="0">
                <a:solidFill>
                  <a:schemeClr val="tx1"/>
                </a:solidFill>
                <a:sym typeface="+mn-ea"/>
              </a:rPr>
              <a:t>，</a:t>
            </a:r>
            <a:r>
              <a:rPr lang="en-US" altLang="zh-CN" sz="3600" dirty="0">
                <a:solidFill>
                  <a:schemeClr val="tx1"/>
                </a:solidFill>
                <a:sym typeface="+mn-ea"/>
              </a:rPr>
              <a:t>5</a:t>
            </a:r>
            <a:r>
              <a:rPr lang="zh-CN" altLang="en-US" sz="3600" dirty="0">
                <a:solidFill>
                  <a:schemeClr val="tx1"/>
                </a:solidFill>
                <a:sym typeface="+mn-ea"/>
              </a:rPr>
              <a:t>，</a:t>
            </a:r>
            <a:r>
              <a:rPr lang="en-US" altLang="zh-CN" sz="3600" dirty="0">
                <a:solidFill>
                  <a:schemeClr val="tx1"/>
                </a:solidFill>
                <a:sym typeface="+mn-ea"/>
              </a:rPr>
              <a:t>6</a:t>
            </a:r>
            <a:endParaRPr lang="en-US" altLang="zh-CN" sz="3600" dirty="0">
              <a:solidFill>
                <a:schemeClr val="tx1"/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7835" y="2380615"/>
            <a:ext cx="37744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第五章</a:t>
            </a:r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  <a:p>
            <a:pPr algn="ctr"/>
            <a:r>
              <a:rPr 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群</a:t>
            </a:r>
          </a:p>
        </p:txBody>
      </p:sp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4719225" y="586072"/>
            <a:ext cx="5179060" cy="532190"/>
            <a:chOff x="5689600" y="1501170"/>
            <a:chExt cx="5179060" cy="532190"/>
          </a:xfrm>
        </p:grpSpPr>
        <p:sp>
          <p:nvSpPr>
            <p:cNvPr id="32" name="平行四边形 31"/>
            <p:cNvSpPr/>
            <p:nvPr>
              <p:custDataLst>
                <p:tags r:id="rId22"/>
              </p:custDataLst>
            </p:nvPr>
          </p:nvSpPr>
          <p:spPr>
            <a:xfrm>
              <a:off x="6375400" y="1820459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23"/>
              </p:custDataLst>
            </p:nvPr>
          </p:nvSpPr>
          <p:spPr>
            <a:xfrm>
              <a:off x="5689600" y="1551970"/>
              <a:ext cx="736600" cy="438150"/>
            </a:xfrm>
            <a:prstGeom prst="parallelogram">
              <a:avLst>
                <a:gd name="adj" fmla="val 31818"/>
              </a:avLst>
            </a:prstGeom>
            <a:solidFill>
              <a:schemeClr val="bg1"/>
            </a:solidFill>
            <a:ln w="28575"/>
            <a:effectLst>
              <a:outerShdw dist="50800" dir="2700000" algn="tl" rotWithShape="0">
                <a:srgbClr val="00C1C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24"/>
              </p:custDataLst>
            </p:nvPr>
          </p:nvSpPr>
          <p:spPr>
            <a:xfrm>
              <a:off x="6572250" y="1501170"/>
              <a:ext cx="42964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半群</a:t>
              </a:r>
            </a:p>
          </p:txBody>
        </p:sp>
      </p:grpSp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>
            <a:off x="4719225" y="1593877"/>
            <a:ext cx="4878071" cy="549275"/>
            <a:chOff x="5689600" y="2273300"/>
            <a:chExt cx="4710116" cy="549489"/>
          </a:xfrm>
        </p:grpSpPr>
        <p:sp>
          <p:nvSpPr>
            <p:cNvPr id="33" name="平行四边形 32"/>
            <p:cNvSpPr/>
            <p:nvPr>
              <p:custDataLst>
                <p:tags r:id="rId19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8" name="平行四边形 17"/>
              <p:cNvSpPr/>
              <p:nvPr>
                <p:custDataLst>
                  <p:tags r:id="rId20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群 </a:t>
                </a:r>
              </a:p>
            </p:txBody>
          </p:sp>
        </p:grpSp>
      </p:grp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4719225" y="2618767"/>
            <a:ext cx="5045075" cy="541020"/>
            <a:chOff x="5689600" y="3045430"/>
            <a:chExt cx="5045075" cy="541224"/>
          </a:xfrm>
        </p:grpSpPr>
        <p:sp>
          <p:nvSpPr>
            <p:cNvPr id="34" name="平行四边形 33"/>
            <p:cNvSpPr/>
            <p:nvPr>
              <p:custDataLst>
                <p:tags r:id="rId16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689600" y="3045430"/>
              <a:ext cx="5045075" cy="522167"/>
              <a:chOff x="5143500" y="2273300"/>
              <a:chExt cx="5045075" cy="522167"/>
            </a:xfrm>
          </p:grpSpPr>
          <p:sp>
            <p:nvSpPr>
              <p:cNvPr id="23" name="平行四边形 22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</a:p>
            </p:txBody>
          </p:sp>
          <p:sp>
            <p:nvSpPr>
              <p:cNvPr id="25" name="文本框 24">
                <a:hlinkClick r:id="rId27" action="ppaction://hlinksldjump"/>
              </p:cNvPr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6026150" y="2273300"/>
                <a:ext cx="4162425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子群与元素的周期</a:t>
                </a:r>
              </a:p>
            </p:txBody>
          </p:sp>
        </p:grpSp>
      </p:grpSp>
      <p:grpSp>
        <p:nvGrpSpPr>
          <p:cNvPr id="2" name="组合 1"/>
          <p:cNvGrpSpPr/>
          <p:nvPr>
            <p:custDataLst>
              <p:tags r:id="rId4"/>
            </p:custDataLst>
          </p:nvPr>
        </p:nvGrpSpPr>
        <p:grpSpPr>
          <a:xfrm>
            <a:off x="4719225" y="3635402"/>
            <a:ext cx="6129912" cy="541020"/>
            <a:chOff x="5689600" y="3045430"/>
            <a:chExt cx="6129912" cy="541224"/>
          </a:xfrm>
        </p:grpSpPr>
        <p:sp>
          <p:nvSpPr>
            <p:cNvPr id="6" name="平行四边形 5"/>
            <p:cNvSpPr/>
            <p:nvPr>
              <p:custDataLst>
                <p:tags r:id="rId13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689600" y="3045430"/>
              <a:ext cx="6129912" cy="522167"/>
              <a:chOff x="5143500" y="2273300"/>
              <a:chExt cx="6129912" cy="522167"/>
            </a:xfrm>
          </p:grpSpPr>
          <p:sp>
            <p:nvSpPr>
              <p:cNvPr id="8" name="平行四边形 7"/>
              <p:cNvSpPr/>
              <p:nvPr>
                <p:custDataLst>
                  <p:tags r:id="rId14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</a:p>
            </p:txBody>
          </p:sp>
          <p:sp>
            <p:nvSpPr>
              <p:cNvPr id="9" name="文本框 8">
                <a:hlinkClick r:id="rId27" action="ppaction://hlinksldjump"/>
              </p:cNvPr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6026150" y="2273300"/>
                <a:ext cx="5247262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循环群</a:t>
                </a:r>
              </a:p>
            </p:txBody>
          </p:sp>
        </p:grpSp>
      </p:grpSp>
      <p:grpSp>
        <p:nvGrpSpPr>
          <p:cNvPr id="13" name="组合 12"/>
          <p:cNvGrpSpPr/>
          <p:nvPr>
            <p:custDataLst>
              <p:tags r:id="rId5"/>
            </p:custDataLst>
          </p:nvPr>
        </p:nvGrpSpPr>
        <p:grpSpPr>
          <a:xfrm>
            <a:off x="4719225" y="4652037"/>
            <a:ext cx="6129912" cy="541020"/>
            <a:chOff x="5689600" y="3045430"/>
            <a:chExt cx="6129912" cy="541224"/>
          </a:xfrm>
        </p:grpSpPr>
        <p:sp>
          <p:nvSpPr>
            <p:cNvPr id="14" name="平行四边形 13"/>
            <p:cNvSpPr/>
            <p:nvPr>
              <p:custDataLst>
                <p:tags r:id="rId10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89600" y="3045430"/>
              <a:ext cx="6129912" cy="522167"/>
              <a:chOff x="5143500" y="2273300"/>
              <a:chExt cx="6129912" cy="522167"/>
            </a:xfrm>
          </p:grpSpPr>
          <p:sp>
            <p:nvSpPr>
              <p:cNvPr id="17" name="平行四边形 16"/>
              <p:cNvSpPr/>
              <p:nvPr>
                <p:custDataLst>
                  <p:tags r:id="rId11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05</a:t>
                </a:r>
              </a:p>
            </p:txBody>
          </p:sp>
          <p:sp>
            <p:nvSpPr>
              <p:cNvPr id="20" name="文本框 19">
                <a:hlinkClick r:id="rId27" action="ppaction://hlinksldjump"/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026150" y="2273300"/>
                <a:ext cx="5247262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置换群</a:t>
                </a:r>
              </a:p>
            </p:txBody>
          </p:sp>
        </p:grpSp>
      </p:grpSp>
      <p:grpSp>
        <p:nvGrpSpPr>
          <p:cNvPr id="21" name="组合 20"/>
          <p:cNvGrpSpPr/>
          <p:nvPr>
            <p:custDataLst>
              <p:tags r:id="rId6"/>
            </p:custDataLst>
          </p:nvPr>
        </p:nvGrpSpPr>
        <p:grpSpPr>
          <a:xfrm>
            <a:off x="4719225" y="5668672"/>
            <a:ext cx="6129912" cy="541020"/>
            <a:chOff x="5689600" y="3045430"/>
            <a:chExt cx="6129912" cy="541224"/>
          </a:xfrm>
        </p:grpSpPr>
        <p:sp>
          <p:nvSpPr>
            <p:cNvPr id="24" name="平行四边形 23"/>
            <p:cNvSpPr/>
            <p:nvPr>
              <p:custDataLst>
                <p:tags r:id="rId7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689600" y="3045430"/>
              <a:ext cx="6129912" cy="522167"/>
              <a:chOff x="5143500" y="2273300"/>
              <a:chExt cx="6129912" cy="522167"/>
            </a:xfrm>
          </p:grpSpPr>
          <p:sp>
            <p:nvSpPr>
              <p:cNvPr id="27" name="平行四边形 26"/>
              <p:cNvSpPr/>
              <p:nvPr>
                <p:custDataLst>
                  <p:tags r:id="rId8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05</a:t>
                </a:r>
              </a:p>
            </p:txBody>
          </p:sp>
          <p:sp>
            <p:nvSpPr>
              <p:cNvPr id="28" name="文本框 27">
                <a:hlinkClick r:id="rId27" action="ppaction://hlinksldjump"/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026150" y="2273300"/>
                <a:ext cx="5247262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陪集</a:t>
                </a:r>
                <a:endPara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</p:spTree>
  </p:cSld>
  <p:clrMapOvr>
    <a:masterClrMapping/>
  </p:clrMapOvr>
  <p:transition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46361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子群与元素的周期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定义１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设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是一个群，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 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，如果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在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的运算下也构成群，则称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子群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marL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sym typeface="+mn-ea"/>
            </a:endParaRPr>
          </a:p>
          <a:p>
            <a:pPr marL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例１　任何群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都有两个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平凡子群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：｛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｝，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其它子群称为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真子群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marL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例２　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，＋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Q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，＋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，＋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中，前者均为后者的子群．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marL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例３　记</a:t>
            </a:r>
            <a:r>
              <a:rPr lang="en-US" altLang="zh-CN" sz="2800" b="1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*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b="1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-{0}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，则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*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·〉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是群，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  &lt;{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１，－１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}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· &gt;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&lt;</a:t>
            </a:r>
            <a:r>
              <a:rPr lang="en-US" altLang="zh-CN" sz="2800" b="1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zh-CN" altLang="en-US" sz="2800" baseline="30000" dirty="0">
                <a:latin typeface="Times New Roman" panose="02020603050405020304" pitchFamily="18" charset="0"/>
                <a:sym typeface="+mn-ea"/>
              </a:rPr>
              <a:t>＋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·&gt;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均为</a:t>
            </a:r>
            <a:r>
              <a:rPr lang="en-US" altLang="zh-CN" sz="2800" b="1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*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的子群，但不是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，＋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    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           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的子群．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marL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子群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99240" cy="55924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6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例４　设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，◦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为两个群，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到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的同态，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的子群，则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）是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的子群．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ts val="306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证明　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y</a:t>
            </a:r>
            <a:r>
              <a:rPr lang="zh-CN" altLang="en-US" sz="2800" baseline="-25000" dirty="0">
                <a:latin typeface="Times New Roman" panose="02020603050405020304" pitchFamily="18" charset="0"/>
                <a:sym typeface="+mn-ea"/>
              </a:rPr>
              <a:t>１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y</a:t>
            </a:r>
            <a:r>
              <a:rPr lang="zh-CN" altLang="en-US" sz="2800" baseline="-25000" dirty="0">
                <a:latin typeface="Times New Roman" panose="02020603050405020304" pitchFamily="18" charset="0"/>
                <a:sym typeface="+mn-ea"/>
              </a:rPr>
              <a:t>２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），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zh-CN" altLang="en-US" sz="2800" baseline="-25000" dirty="0">
                <a:latin typeface="Times New Roman" panose="02020603050405020304" pitchFamily="18" charset="0"/>
                <a:sym typeface="+mn-ea"/>
              </a:rPr>
              <a:t>１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zh-CN" altLang="en-US" sz="2800" baseline="-25000" dirty="0">
                <a:latin typeface="Times New Roman" panose="02020603050405020304" pitchFamily="18" charset="0"/>
                <a:sym typeface="+mn-ea"/>
              </a:rPr>
              <a:t>２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，使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ts val="3060"/>
              </a:lnSpc>
              <a:spcBef>
                <a:spcPts val="0"/>
              </a:spcBef>
              <a:buNone/>
            </a:pP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			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y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y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2</a:t>
            </a:r>
            <a:endParaRPr lang="en-US" altLang="zh-CN" sz="2800" baseline="-25000" dirty="0">
              <a:latin typeface="Times New Roman" panose="02020603050405020304" pitchFamily="18" charset="0"/>
            </a:endParaRPr>
          </a:p>
          <a:p>
            <a:pPr fontAlgn="auto">
              <a:lnSpc>
                <a:spcPts val="306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故              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y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◦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y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）◦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*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）∈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ts val="306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故，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）对 ◦ 是封闭的，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），◦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是代数系统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ts val="306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由于</a:t>
            </a:r>
            <a:endParaRPr lang="zh-CN" altLang="en-US" sz="2800" i="1" dirty="0">
              <a:latin typeface="Times New Roman" panose="02020603050405020304" pitchFamily="18" charset="0"/>
            </a:endParaRPr>
          </a:p>
          <a:p>
            <a:pPr algn="ctr" fontAlgn="auto">
              <a:lnSpc>
                <a:spcPts val="3060"/>
              </a:lnSpc>
              <a:spcBef>
                <a:spcPts val="0"/>
              </a:spcBef>
              <a:buNone/>
            </a:pP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f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～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fontAlgn="auto">
              <a:lnSpc>
                <a:spcPts val="306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由上节定理３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[1]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），◦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是群，从而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）是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的子群．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Arial" panose="020B0604020202020204" pitchFamily="34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 dirty="0">
                <a:latin typeface="Arial" panose="020B0604020202020204" pitchFamily="34" charset="0"/>
                <a:sym typeface="+mn-ea"/>
              </a:rPr>
              <a:t>[1] </a:t>
            </a:r>
            <a:r>
              <a:rPr lang="en-US" altLang="zh-CN" sz="2800" b="1" dirty="0">
                <a:solidFill>
                  <a:schemeClr val="tx2"/>
                </a:solidFill>
                <a:latin typeface="Arial" panose="020B0604020202020204" pitchFamily="34" charset="0"/>
                <a:sym typeface="+mn-ea"/>
              </a:rPr>
              <a:t>§2   </a:t>
            </a:r>
            <a:r>
              <a:rPr lang="zh-CN" altLang="en-US" sz="2800" dirty="0">
                <a:latin typeface="Arial" panose="020B0604020202020204" pitchFamily="34" charset="0"/>
                <a:sym typeface="+mn-ea"/>
              </a:rPr>
              <a:t>定理３　设</a:t>
            </a:r>
            <a:r>
              <a:rPr lang="en-US" altLang="zh-CN" sz="2800" dirty="0">
                <a:latin typeface="Arial" panose="020B0604020202020204" pitchFamily="34" charset="0"/>
                <a:sym typeface="+mn-ea"/>
              </a:rPr>
              <a:t>〈</a:t>
            </a:r>
            <a:r>
              <a:rPr lang="en-US" altLang="zh-CN" sz="2800" i="1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，*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〉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是群</a:t>
            </a:r>
            <a:r>
              <a:rPr lang="zh-CN" altLang="en-US" sz="2800" dirty="0">
                <a:latin typeface="Arial" panose="020B0604020202020204" pitchFamily="34" charset="0"/>
                <a:sym typeface="+mn-ea"/>
              </a:rPr>
              <a:t>，</a:t>
            </a:r>
            <a:r>
              <a:rPr lang="en-US" altLang="zh-CN" sz="2800" dirty="0">
                <a:latin typeface="Arial" panose="020B0604020202020204" pitchFamily="34" charset="0"/>
                <a:sym typeface="+mn-ea"/>
              </a:rPr>
              <a:t>〈</a:t>
            </a:r>
            <a:r>
              <a:rPr lang="en-US" altLang="zh-CN" sz="2800" i="1" dirty="0">
                <a:latin typeface="Arial" panose="020B0604020202020204" pitchFamily="34" charset="0"/>
                <a:sym typeface="+mn-ea"/>
              </a:rPr>
              <a:t>H</a:t>
            </a:r>
            <a:r>
              <a:rPr lang="zh-CN" altLang="en-US" sz="2800" dirty="0">
                <a:latin typeface="Arial" panose="020B0604020202020204" pitchFamily="34" charset="0"/>
                <a:sym typeface="+mn-ea"/>
              </a:rPr>
              <a:t>，◦</a:t>
            </a:r>
            <a:r>
              <a:rPr lang="en-US" altLang="zh-CN" sz="2800" dirty="0">
                <a:latin typeface="Arial" panose="020B0604020202020204" pitchFamily="34" charset="0"/>
                <a:sym typeface="+mn-ea"/>
              </a:rPr>
              <a:t>〉</a:t>
            </a:r>
            <a:r>
              <a:rPr lang="zh-CN" altLang="en-US" sz="2800" dirty="0">
                <a:latin typeface="Arial" panose="020B0604020202020204" pitchFamily="34" charset="0"/>
                <a:sym typeface="+mn-ea"/>
              </a:rPr>
              <a:t>是任意代数系统，若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存在</a:t>
            </a:r>
            <a:r>
              <a:rPr lang="en-US" altLang="zh-CN" sz="2800" i="1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到</a:t>
            </a:r>
            <a:r>
              <a:rPr lang="en-US" altLang="zh-CN" sz="2800" i="1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H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的满同态</a:t>
            </a:r>
            <a:r>
              <a:rPr lang="en-US" altLang="zh-CN" sz="2800" dirty="0">
                <a:latin typeface="Arial" panose="020B0604020202020204" pitchFamily="34" charset="0"/>
                <a:sym typeface="+mn-ea"/>
              </a:rPr>
              <a:t>, </a:t>
            </a:r>
            <a:r>
              <a:rPr lang="zh-CN" altLang="en-US" sz="2800" dirty="0">
                <a:latin typeface="Arial" panose="020B0604020202020204" pitchFamily="34" charset="0"/>
                <a:sym typeface="+mn-ea"/>
              </a:rPr>
              <a:t>则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&lt;</a:t>
            </a:r>
            <a:r>
              <a:rPr lang="en-US" altLang="zh-CN" sz="2800" i="1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H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，◦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&gt;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必为群</a:t>
            </a:r>
            <a:r>
              <a:rPr lang="zh-CN" altLang="en-US" sz="2800" dirty="0">
                <a:latin typeface="Arial" panose="020B0604020202020204" pitchFamily="34" charset="0"/>
                <a:sym typeface="+mn-ea"/>
              </a:rPr>
              <a:t>．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课堂练习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" y="1146175"/>
            <a:ext cx="10230485" cy="9436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0" y="2850515"/>
            <a:ext cx="10094595" cy="12871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" y="4767580"/>
            <a:ext cx="10062210" cy="1282065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/>
        </p:nvSpPr>
        <p:spPr>
          <a:xfrm>
            <a:off x="10131425" y="1268730"/>
            <a:ext cx="1398905" cy="821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3600" b="1" dirty="0">
                <a:solidFill>
                  <a:srgbClr val="FF0000"/>
                </a:solidFill>
                <a:sym typeface="+mn-ea"/>
              </a:rPr>
              <a:t>X</a:t>
            </a:r>
            <a:endParaRPr lang="en-US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/>
        </p:nvSpPr>
        <p:spPr>
          <a:xfrm>
            <a:off x="10131425" y="3220085"/>
            <a:ext cx="1398905" cy="821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3600" b="1" dirty="0">
                <a:solidFill>
                  <a:srgbClr val="FF0000"/>
                </a:solidFill>
                <a:sym typeface="+mn-ea"/>
              </a:rPr>
              <a:t>X</a:t>
            </a:r>
            <a:endParaRPr lang="en-US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/>
        </p:nvSpPr>
        <p:spPr>
          <a:xfrm>
            <a:off x="10131425" y="5295900"/>
            <a:ext cx="1398905" cy="821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子群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1009015"/>
            <a:ext cx="6150610" cy="5227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490" y="1101090"/>
            <a:ext cx="4025900" cy="48869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子群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定理１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设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是群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的子群，则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的单位元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e'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就是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的单位元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．对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在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中的逆元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a'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就是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在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中的逆元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-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b="1" dirty="0">
              <a:latin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证明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（１）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e'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的单位元，则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e' e'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e'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，故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e'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的幂等元，但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的单位元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唯一幂等元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，故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e'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marL="812800" indent="-81280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（２）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a'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为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在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中的逆元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，且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e'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，故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a' a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a'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e'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marL="812800" indent="-81280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因而，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a'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为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在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中的逆元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子群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定理２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设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是群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的非空子集，则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marL="812800" indent="-812800" eaLnBrk="1" hangingPunct="1">
              <a:lnSpc>
                <a:spcPct val="80000"/>
              </a:lnSpc>
              <a:buNone/>
            </a:pP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的子群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  当且仅当</a:t>
            </a:r>
            <a:endParaRPr lang="zh-CN" altLang="en-US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812800" indent="-812800" eaLnBrk="1" hangingPunct="1">
              <a:lnSpc>
                <a:spcPct val="8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		（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）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有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*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812800" indent="-812800" eaLnBrk="1" hangingPunct="1">
              <a:lnSpc>
                <a:spcPct val="8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		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）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在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中的逆元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–1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 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charset="0"/>
              <a:buChar char="Ø"/>
            </a:pPr>
            <a:endParaRPr lang="zh-CN" altLang="en-US" sz="2800" b="1" dirty="0">
              <a:latin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80000"/>
              </a:lnSpc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证明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marL="812800" indent="-812800" eaLnBrk="1" hangingPunct="1">
              <a:lnSpc>
                <a:spcPct val="8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: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设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的子群，则由定义知（１）必成立．又由定理１知，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在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中的逆元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–1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marL="812800" indent="-812800" eaLnBrk="1" hangingPunct="1">
              <a:lnSpc>
                <a:spcPct val="8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：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设（１）、（２）成立，则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由（１）知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H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为半群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非空，取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，由（２），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–1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，由（１），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*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–1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，显然，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的单位元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marL="812800" indent="-812800" eaLnBrk="1" hangingPunct="1">
              <a:lnSpc>
                <a:spcPct val="8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又，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–1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必是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在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中的逆元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．故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是子群． 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子群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876935"/>
            <a:ext cx="11699240" cy="55753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推论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设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为群，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的非空子集，则</a:t>
            </a:r>
            <a:endParaRPr lang="zh-CN" altLang="en-US" sz="2800" i="1" dirty="0">
              <a:latin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buNone/>
            </a:pP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的子群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*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–1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 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zh-CN" altLang="en-US" sz="2800" b="1" dirty="0">
              <a:latin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800" b="1" dirty="0">
              <a:latin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证明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必要性显然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；充分性：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≠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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，取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，于是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, 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*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–1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从而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,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–1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*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–1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  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,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，由以上所证，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，故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buNone/>
            </a:pP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*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* (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–1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)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–1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 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从而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的子群</a:t>
            </a:r>
            <a:r>
              <a:rPr lang="zh-CN" altLang="en-US" sz="2800" dirty="0">
                <a:sym typeface="+mn-ea"/>
              </a:rPr>
              <a:t>．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子群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5" y="937895"/>
            <a:ext cx="7567930" cy="1501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" y="2576195"/>
            <a:ext cx="8155305" cy="40995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子群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25830"/>
            <a:ext cx="11699240" cy="55264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例５　设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是群，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buNone/>
            </a:pP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＝｛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|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ax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xa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｝，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则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的子群，称为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群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的中心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800" b="1" dirty="0">
              <a:latin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证明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 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 x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 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，故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，即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非空．设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，则 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b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bx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)=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xb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)=(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ax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b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即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b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C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又设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，则 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x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 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，两边左乘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–1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，得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–1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，两边再右乘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–1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，得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 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–1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–1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从而得知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．故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是子群</a:t>
            </a:r>
            <a:r>
              <a:rPr lang="zh-CN" altLang="en-US" sz="2800" dirty="0">
                <a:sym typeface="+mn-ea"/>
              </a:rPr>
              <a:t>． 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子群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97585"/>
            <a:ext cx="11699240" cy="545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对于半群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中的元素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*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* … *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如果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，*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是幺半群，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的单位元，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，令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e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如果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是群，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为正整数，令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– n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–1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r>
              <a:rPr lang="en-US" altLang="zh-CN" sz="2800" dirty="0">
                <a:sym typeface="+mn-ea"/>
              </a:rPr>
              <a:t> </a:t>
            </a:r>
            <a:endParaRPr lang="en-US" altLang="zh-CN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子群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例６　设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是群，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，令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algn="ctr" eaLnBrk="1" hangingPunct="1">
              <a:buNone/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）＝｛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 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 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Z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｝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,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则（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）是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的子群，称为由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生成的循环子群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charset="0"/>
              <a:buChar char="Ø"/>
            </a:pPr>
            <a:endParaRPr lang="zh-CN" altLang="en-US" sz="2800" b="1" dirty="0">
              <a:latin typeface="Times New Roman" panose="02020603050405020304" pitchFamily="18" charset="0"/>
              <a:sym typeface="+mn-ea"/>
            </a:endParaRPr>
          </a:p>
          <a:p>
            <a:pPr eaLnBrk="1" hangingPunct="1"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证明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显然（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非空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，又 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j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∈(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algn="ctr" eaLnBrk="1" hangingPunct="1"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j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i+j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 (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；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又，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 i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）由指数律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algn="ctr" eaLnBrk="1" hangingPunct="1">
              <a:buNone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(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) 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–1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– i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∈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故（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）为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的子群．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子群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1545"/>
            <a:ext cx="11699240" cy="5520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例７　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对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&lt;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，＋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&gt;, (2)={2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|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},  (1)={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|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｝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= 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对于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+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· 〉,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（２）＝｛２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i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|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｝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,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（１）＝｛１｝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例８　考虑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6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，＋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6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则　　　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（［２］）＝｛［０］，［２］，［４］｝　　　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（［５］）＝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{[0]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[5]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[4]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[3]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[2]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[1]}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6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　　　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（［３］）＝｛［０］，［３］｝</a:t>
            </a:r>
          </a:p>
          <a:p>
            <a:pPr eaLnBrk="1" hangingPunct="1">
              <a:lnSpc>
                <a:spcPct val="90000"/>
              </a:lnSpc>
              <a:buNone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zh-CN" altLang="en-US" sz="2800" dirty="0">
                <a:sym typeface="+mn-ea"/>
              </a:rPr>
              <a:t>既可以是有限群，也可以是无限群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子群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002665"/>
            <a:ext cx="11699240" cy="5449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定义２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设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是群，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，若存在正整数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，使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，则将满足该条件的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最小正整数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称为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的周期（阶）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，若这样的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不存在，称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的周期为∞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i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2800" i="1" dirty="0">
              <a:latin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的周期为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，则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且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0&lt;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&lt;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时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≠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</a:p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用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a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表示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的周期（阶）．并将周期（阶）为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的元素称为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阶元素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r>
              <a:rPr lang="zh-CN" altLang="en-US" sz="2800" dirty="0">
                <a:sym typeface="+mn-ea"/>
              </a:rPr>
              <a:t> 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5"/>
          <a:stretch>
            <a:fillRect/>
          </a:stretch>
        </p:blipFill>
        <p:spPr>
          <a:xfrm>
            <a:off x="8509000" y="1649095"/>
            <a:ext cx="3566160" cy="37211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群论发展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104265"/>
            <a:ext cx="8686165" cy="5385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埃瓦里斯特·伽罗瓦 </a:t>
            </a:r>
            <a:r>
              <a:rPr lang="en-US" altLang="zh-CN" sz="2800" b="1" dirty="0">
                <a:sym typeface="+mn-ea"/>
              </a:rPr>
              <a:t>(1811-1832)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/>
              <a:t>法国数学家。群论的创立者。利用群论彻底解决了根式求解代数方程的问题，并由此发展了一整套关于群和域的理论，人们称之为伽罗瓦理论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这套理论创立了抽象代数学，把代数学的研究推向了一个新的里程。正是这套理论为数学研究工作提供了新的数学工具—群论。它对数学分析、几何学的发展有很大影响，并标志着数学发展现代阶段的开始。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子群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例９　在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，＋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０的周期为１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	</a:t>
            </a: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≠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０，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的周期为 ∞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；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在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6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，＋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6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［２］的周期为３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，［５］的周期为６，［３］的周期为２．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子群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0" y="854075"/>
            <a:ext cx="10118090" cy="52920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子群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45" y="1084580"/>
            <a:ext cx="10741025" cy="39274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子群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定理３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设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是一个群，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（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的周期等于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生成的循环子群（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）的阶，即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a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|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 若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的周期为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 &lt;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∞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，则</a:t>
            </a:r>
            <a:endParaRPr lang="zh-CN" altLang="en-US" sz="2800" i="1" dirty="0">
              <a:latin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e 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 n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 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子群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证明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a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|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800" b="1" dirty="0">
              <a:latin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90000"/>
              </a:lnSpc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证明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（１）分两种情况证明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a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|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的周期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为有限数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，往证 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）＝｛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n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｝ 且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n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互不相同．</a:t>
            </a:r>
            <a:endParaRPr lang="zh-CN" altLang="en-US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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i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∈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），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令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kn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＋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,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k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，０≤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＜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则           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 kn+r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kn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r</a:t>
            </a:r>
            <a:endParaRPr lang="en-US" altLang="zh-CN" sz="2800" baseline="300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故                  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∈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｛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 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｝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因此               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｛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n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｝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又显然             ｛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n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｝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所以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）＝｛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 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-1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｝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子群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931545"/>
            <a:ext cx="11699240" cy="586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下面说明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n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zh-CN" altLang="en-US" sz="2800" dirty="0">
                <a:sym typeface="+mn-ea"/>
              </a:rPr>
              <a:t>互不相同</a:t>
            </a:r>
            <a:endParaRPr lang="zh-CN" altLang="en-US" sz="2800" dirty="0"/>
          </a:p>
          <a:p>
            <a:pPr eaLnBrk="1" hangingPunct="1">
              <a:buNone/>
            </a:pPr>
            <a:r>
              <a:rPr lang="zh-CN" altLang="en-US" sz="2800" dirty="0">
                <a:sym typeface="+mn-ea"/>
              </a:rPr>
              <a:t>	若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j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　０≤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j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＜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≠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j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不妨设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＞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j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，则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i – j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０＜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－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j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＜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，与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的周期为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矛盾．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所以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n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互不相同，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从而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，即有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a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</a:p>
          <a:p>
            <a:pPr eaLnBrk="1" hangingPunct="1">
              <a:buNone/>
            </a:pPr>
            <a:endParaRPr lang="zh-CN" altLang="en-US" sz="2800" dirty="0">
              <a:latin typeface="Times New Roman" panose="02020603050405020304" pitchFamily="18" charset="0"/>
              <a:sym typeface="+mn-ea"/>
            </a:endParaRPr>
          </a:p>
          <a:p>
            <a:pPr eaLnBrk="1" hangingPunct="1"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</a:rPr>
              <a:t>（Ⅱ）</a:t>
            </a:r>
          </a:p>
          <a:p>
            <a:pPr eaLnBrk="1" hangingPunct="1"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</a:rPr>
              <a:t>a的周期为∞，这时</a:t>
            </a:r>
          </a:p>
          <a:p>
            <a:pPr eaLnBrk="1" hangingPunct="1"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    a </a:t>
            </a:r>
            <a:r>
              <a:rPr lang="en-US" altLang="zh-CN" sz="2800" baseline="30000" dirty="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</a:rPr>
              <a:t>，a </a:t>
            </a:r>
            <a:r>
              <a:rPr lang="en-US" altLang="zh-CN" sz="2800" baseline="30000" dirty="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</a:rPr>
              <a:t>，…，a </a:t>
            </a:r>
            <a:r>
              <a:rPr lang="en-US" altLang="zh-CN" sz="2800" baseline="30000" dirty="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</a:rPr>
              <a:t> …</a:t>
            </a:r>
          </a:p>
          <a:p>
            <a:pPr eaLnBrk="1" hangingPunct="1"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   互不相同，故|（a）|＝∞，因此也有| a |＝|（a）|．</a:t>
            </a:r>
          </a:p>
          <a:p>
            <a:pPr eaLnBrk="1" hangingPunct="1"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子群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931545"/>
            <a:ext cx="11699240" cy="586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证明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e 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 n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m</a:t>
            </a:r>
            <a:endParaRPr lang="zh-CN" altLang="en-US" sz="2800" dirty="0">
              <a:latin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95" y="1546225"/>
            <a:ext cx="8176895" cy="49472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子群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6625"/>
            <a:ext cx="11699240" cy="551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推论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设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为群，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，若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的周期为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（或等价地说（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）的阶为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），则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）＝｛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n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｝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9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例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10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设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是群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的元素．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|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|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＝２，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|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|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＝３，且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b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 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,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则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ab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＝６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证明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因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ab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6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6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6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，故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必有有限周期，设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ab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，则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６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，故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只有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四种可能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＝１，２，３或６．若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＝１，则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ab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–1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–1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–1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，矛盾，故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≠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１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．又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ab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≠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，故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≠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２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ab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3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≠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，故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≠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３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因此，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＝６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 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子群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85" y="968375"/>
            <a:ext cx="11684635" cy="12039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65" y="2309495"/>
            <a:ext cx="8869045" cy="41103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子群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5" y="900430"/>
            <a:ext cx="11711940" cy="9785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45" y="1955165"/>
            <a:ext cx="10184765" cy="43764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41529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埃瓦里斯特·伽罗瓦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104265"/>
            <a:ext cx="11699240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埃瓦里斯特·伽罗瓦 </a:t>
            </a:r>
            <a:r>
              <a:rPr lang="en-US" altLang="zh-CN" sz="2800" b="1" dirty="0">
                <a:sym typeface="+mn-ea"/>
              </a:rPr>
              <a:t>(1811-1832)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天才的童年。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伽罗瓦的双亲都受过良好的教育。在父母的熏陶下，伽罗瓦童年时代就表现出有才能、认真、热心等良好的品格。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数学世界的顽强斗士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。伽罗瓦通过改进数学大师拉格朗日的思想，把全部问题转化或归结为置换群及其子群结构的分析。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天才的陨落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。伽罗瓦敢于对政治上的动摇分子和两面派进行顽强的斗争；在监狱中伽罗瓦一方面与官方进行不妥协的斗争，另一面他还抓紧时间刻苦钻研数学。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子群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作业：习题三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4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6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8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7835" y="2380615"/>
            <a:ext cx="37744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第五章</a:t>
            </a:r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  <a:p>
            <a:pPr algn="ctr"/>
            <a:r>
              <a:rPr 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群</a:t>
            </a:r>
          </a:p>
        </p:txBody>
      </p:sp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4719225" y="586072"/>
            <a:ext cx="5179060" cy="532190"/>
            <a:chOff x="5689600" y="1501170"/>
            <a:chExt cx="5179060" cy="532190"/>
          </a:xfrm>
        </p:grpSpPr>
        <p:sp>
          <p:nvSpPr>
            <p:cNvPr id="32" name="平行四边形 31"/>
            <p:cNvSpPr/>
            <p:nvPr>
              <p:custDataLst>
                <p:tags r:id="rId22"/>
              </p:custDataLst>
            </p:nvPr>
          </p:nvSpPr>
          <p:spPr>
            <a:xfrm>
              <a:off x="6375400" y="1820459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23"/>
              </p:custDataLst>
            </p:nvPr>
          </p:nvSpPr>
          <p:spPr>
            <a:xfrm>
              <a:off x="5689600" y="1551970"/>
              <a:ext cx="736600" cy="438150"/>
            </a:xfrm>
            <a:prstGeom prst="parallelogram">
              <a:avLst>
                <a:gd name="adj" fmla="val 31818"/>
              </a:avLst>
            </a:prstGeom>
            <a:solidFill>
              <a:schemeClr val="bg1"/>
            </a:solidFill>
            <a:ln w="28575"/>
            <a:effectLst>
              <a:outerShdw dist="50800" dir="2700000" algn="tl" rotWithShape="0">
                <a:srgbClr val="00C1C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24"/>
              </p:custDataLst>
            </p:nvPr>
          </p:nvSpPr>
          <p:spPr>
            <a:xfrm>
              <a:off x="6572250" y="1501170"/>
              <a:ext cx="42964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半群</a:t>
              </a:r>
            </a:p>
          </p:txBody>
        </p:sp>
      </p:grpSp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>
            <a:off x="4719225" y="1593877"/>
            <a:ext cx="4878071" cy="549275"/>
            <a:chOff x="5689600" y="2273300"/>
            <a:chExt cx="4710116" cy="549489"/>
          </a:xfrm>
        </p:grpSpPr>
        <p:sp>
          <p:nvSpPr>
            <p:cNvPr id="33" name="平行四边形 32"/>
            <p:cNvSpPr/>
            <p:nvPr>
              <p:custDataLst>
                <p:tags r:id="rId19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8" name="平行四边形 17"/>
              <p:cNvSpPr/>
              <p:nvPr>
                <p:custDataLst>
                  <p:tags r:id="rId20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群 </a:t>
                </a:r>
              </a:p>
            </p:txBody>
          </p:sp>
        </p:grpSp>
      </p:grp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4719225" y="2618767"/>
            <a:ext cx="5045075" cy="541020"/>
            <a:chOff x="5689600" y="3045430"/>
            <a:chExt cx="5045075" cy="541224"/>
          </a:xfrm>
        </p:grpSpPr>
        <p:sp>
          <p:nvSpPr>
            <p:cNvPr id="34" name="平行四边形 33"/>
            <p:cNvSpPr/>
            <p:nvPr>
              <p:custDataLst>
                <p:tags r:id="rId16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689600" y="3045430"/>
              <a:ext cx="5045075" cy="522167"/>
              <a:chOff x="5143500" y="2273300"/>
              <a:chExt cx="5045075" cy="522167"/>
            </a:xfrm>
          </p:grpSpPr>
          <p:sp>
            <p:nvSpPr>
              <p:cNvPr id="23" name="平行四边形 22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</a:p>
            </p:txBody>
          </p:sp>
          <p:sp>
            <p:nvSpPr>
              <p:cNvPr id="25" name="文本框 24">
                <a:hlinkClick r:id="rId27" action="ppaction://hlinksldjump"/>
              </p:cNvPr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6026150" y="2273300"/>
                <a:ext cx="4162425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子群与元素的周期</a:t>
                </a:r>
              </a:p>
            </p:txBody>
          </p:sp>
        </p:grpSp>
      </p:grpSp>
      <p:grpSp>
        <p:nvGrpSpPr>
          <p:cNvPr id="2" name="组合 1"/>
          <p:cNvGrpSpPr/>
          <p:nvPr>
            <p:custDataLst>
              <p:tags r:id="rId4"/>
            </p:custDataLst>
          </p:nvPr>
        </p:nvGrpSpPr>
        <p:grpSpPr>
          <a:xfrm>
            <a:off x="4719225" y="3635402"/>
            <a:ext cx="6129912" cy="541020"/>
            <a:chOff x="5689600" y="3045430"/>
            <a:chExt cx="6129912" cy="541224"/>
          </a:xfrm>
        </p:grpSpPr>
        <p:sp>
          <p:nvSpPr>
            <p:cNvPr id="6" name="平行四边形 5"/>
            <p:cNvSpPr/>
            <p:nvPr>
              <p:custDataLst>
                <p:tags r:id="rId13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689600" y="3045430"/>
              <a:ext cx="6129912" cy="522167"/>
              <a:chOff x="5143500" y="2273300"/>
              <a:chExt cx="6129912" cy="522167"/>
            </a:xfrm>
          </p:grpSpPr>
          <p:sp>
            <p:nvSpPr>
              <p:cNvPr id="8" name="平行四边形 7"/>
              <p:cNvSpPr/>
              <p:nvPr>
                <p:custDataLst>
                  <p:tags r:id="rId14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</a:p>
            </p:txBody>
          </p:sp>
          <p:sp>
            <p:nvSpPr>
              <p:cNvPr id="9" name="文本框 8">
                <a:hlinkClick r:id="rId27" action="ppaction://hlinksldjump"/>
              </p:cNvPr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6026150" y="2273300"/>
                <a:ext cx="5247262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循环群</a:t>
                </a:r>
              </a:p>
            </p:txBody>
          </p:sp>
        </p:grpSp>
      </p:grpSp>
      <p:grpSp>
        <p:nvGrpSpPr>
          <p:cNvPr id="13" name="组合 12"/>
          <p:cNvGrpSpPr/>
          <p:nvPr>
            <p:custDataLst>
              <p:tags r:id="rId5"/>
            </p:custDataLst>
          </p:nvPr>
        </p:nvGrpSpPr>
        <p:grpSpPr>
          <a:xfrm>
            <a:off x="4719225" y="4652037"/>
            <a:ext cx="6129912" cy="541020"/>
            <a:chOff x="5689600" y="3045430"/>
            <a:chExt cx="6129912" cy="541224"/>
          </a:xfrm>
        </p:grpSpPr>
        <p:sp>
          <p:nvSpPr>
            <p:cNvPr id="14" name="平行四边形 13"/>
            <p:cNvSpPr/>
            <p:nvPr>
              <p:custDataLst>
                <p:tags r:id="rId10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89600" y="3045430"/>
              <a:ext cx="6129912" cy="522167"/>
              <a:chOff x="5143500" y="2273300"/>
              <a:chExt cx="6129912" cy="522167"/>
            </a:xfrm>
          </p:grpSpPr>
          <p:sp>
            <p:nvSpPr>
              <p:cNvPr id="17" name="平行四边形 16"/>
              <p:cNvSpPr/>
              <p:nvPr>
                <p:custDataLst>
                  <p:tags r:id="rId11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05</a:t>
                </a:r>
              </a:p>
            </p:txBody>
          </p:sp>
          <p:sp>
            <p:nvSpPr>
              <p:cNvPr id="20" name="文本框 19">
                <a:hlinkClick r:id="rId27" action="ppaction://hlinksldjump"/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026150" y="2273300"/>
                <a:ext cx="5247262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置换群</a:t>
                </a:r>
              </a:p>
            </p:txBody>
          </p:sp>
        </p:grpSp>
      </p:grpSp>
      <p:grpSp>
        <p:nvGrpSpPr>
          <p:cNvPr id="21" name="组合 20"/>
          <p:cNvGrpSpPr/>
          <p:nvPr>
            <p:custDataLst>
              <p:tags r:id="rId6"/>
            </p:custDataLst>
          </p:nvPr>
        </p:nvGrpSpPr>
        <p:grpSpPr>
          <a:xfrm>
            <a:off x="4719225" y="5668672"/>
            <a:ext cx="6129912" cy="541020"/>
            <a:chOff x="5689600" y="3045430"/>
            <a:chExt cx="6129912" cy="541224"/>
          </a:xfrm>
        </p:grpSpPr>
        <p:sp>
          <p:nvSpPr>
            <p:cNvPr id="24" name="平行四边形 23"/>
            <p:cNvSpPr/>
            <p:nvPr>
              <p:custDataLst>
                <p:tags r:id="rId7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689600" y="3045430"/>
              <a:ext cx="6129912" cy="522167"/>
              <a:chOff x="5143500" y="2273300"/>
              <a:chExt cx="6129912" cy="522167"/>
            </a:xfrm>
          </p:grpSpPr>
          <p:sp>
            <p:nvSpPr>
              <p:cNvPr id="27" name="平行四边形 26"/>
              <p:cNvSpPr/>
              <p:nvPr>
                <p:custDataLst>
                  <p:tags r:id="rId8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05</a:t>
                </a:r>
              </a:p>
            </p:txBody>
          </p:sp>
          <p:sp>
            <p:nvSpPr>
              <p:cNvPr id="28" name="文本框 27">
                <a:hlinkClick r:id="rId27" action="ppaction://hlinksldjump"/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026150" y="2273300"/>
                <a:ext cx="5247262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陪集</a:t>
                </a:r>
                <a:endPara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</p:spTree>
  </p:cSld>
  <p:clrMapOvr>
    <a:masterClrMapping/>
  </p:clrMapOvr>
  <p:transition>
    <p:push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循环群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1545"/>
            <a:ext cx="11699240" cy="5520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定义１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设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是一个群，如果存在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，使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）＝｛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｝，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称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为由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生成的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循环群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称为其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生成元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由定义可见，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是由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生成的循环群，意味着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的任何元素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，均可表示成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的方幂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形式，即</a:t>
            </a:r>
            <a:endParaRPr lang="zh-CN" altLang="en-US" sz="2800" i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是由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生成的循环群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G,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存在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使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r>
              <a:rPr lang="en-US" altLang="zh-CN" sz="2800" dirty="0">
                <a:sym typeface="+mn-ea"/>
              </a:rPr>
              <a:t> </a:t>
            </a:r>
            <a:endParaRPr lang="en-US" altLang="zh-CN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循环群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67105"/>
            <a:ext cx="11699240" cy="548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例１　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是循环群．事实上，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＝（１），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Z=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endParaRPr lang="zh-CN" altLang="en-US" sz="2800" dirty="0">
              <a:latin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例２　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Q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不是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循环群．事实上，０显然不是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Q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的生成元，而对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Q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中任何非零元素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/2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不能表成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）的形式，即</a:t>
            </a:r>
            <a:endParaRPr lang="zh-CN" altLang="en-US" sz="2800" i="1" dirty="0">
              <a:latin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/2  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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endParaRPr lang="zh-CN" altLang="en-US" sz="2800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例３　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，＋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</a:t>
            </a:r>
            <a:r>
              <a:rPr lang="zh-CN" altLang="en-US" sz="2800" dirty="0">
                <a:sym typeface="+mn-ea"/>
              </a:rPr>
              <a:t>循环群</a:t>
            </a:r>
            <a:r>
              <a:rPr lang="en-US" altLang="zh-CN" sz="2800" dirty="0">
                <a:sym typeface="+mn-ea"/>
              </a:rPr>
              <a:t>, 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dirty="0">
                <a:sym typeface="+mn-ea"/>
              </a:rPr>
              <a:t>=([</a:t>
            </a:r>
            <a:r>
              <a:rPr lang="zh-CN" altLang="en-US" sz="2800" dirty="0">
                <a:sym typeface="+mn-ea"/>
              </a:rPr>
              <a:t>１</a:t>
            </a:r>
            <a:r>
              <a:rPr lang="en-US" altLang="zh-CN" sz="2800" dirty="0">
                <a:sym typeface="+mn-ea"/>
              </a:rPr>
              <a:t>])</a:t>
            </a:r>
            <a:r>
              <a:rPr lang="zh-CN" altLang="en-US" sz="2800" dirty="0">
                <a:sym typeface="+mn-ea"/>
              </a:rPr>
              <a:t>．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循环群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设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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是由下面的运算表定义的四阶群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,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 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则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）或（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）．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</a:p>
        </p:txBody>
      </p:sp>
      <p:graphicFrame>
        <p:nvGraphicFramePr>
          <p:cNvPr id="416861" name="Group 9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617720" y="2505075"/>
          <a:ext cx="2904490" cy="3221355"/>
        </p:xfrm>
        <a:graphic>
          <a:graphicData uri="http://schemas.openxmlformats.org/drawingml/2006/table">
            <a:tbl>
              <a:tblPr/>
              <a:tblGrid>
                <a:gridCol w="580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528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6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6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循环群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67105"/>
            <a:ext cx="11699240" cy="548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5" y="1030605"/>
            <a:ext cx="8355965" cy="11925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" y="2404110"/>
            <a:ext cx="9542780" cy="12992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880" y="3703320"/>
            <a:ext cx="4051935" cy="2974340"/>
          </a:xfrm>
          <a:prstGeom prst="rect">
            <a:avLst/>
          </a:prstGeom>
        </p:spPr>
      </p:pic>
      <p:sp>
        <p:nvSpPr>
          <p:cNvPr id="6" name="Rectangle 3"/>
          <p:cNvSpPr>
            <a:spLocks noGrp="1" noChangeArrowheads="1"/>
          </p:cNvSpPr>
          <p:nvPr/>
        </p:nvSpPr>
        <p:spPr>
          <a:xfrm>
            <a:off x="233045" y="4107180"/>
            <a:ext cx="11699240" cy="2345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sz="2800" dirty="0">
                <a:sym typeface="+mn-ea"/>
              </a:rPr>
              <a:t>生成元，</a:t>
            </a:r>
            <a:r>
              <a:rPr lang="en-US" altLang="zh-CN" sz="2800" dirty="0">
                <a:sym typeface="+mn-ea"/>
              </a:rPr>
              <a:t>[3]</a:t>
            </a:r>
            <a:r>
              <a:rPr lang="zh-CN" altLang="en-US" sz="2800" dirty="0">
                <a:sym typeface="+mn-ea"/>
              </a:rPr>
              <a:t>、</a:t>
            </a:r>
            <a:r>
              <a:rPr lang="en-US" altLang="zh-CN" sz="2800" dirty="0">
                <a:sym typeface="+mn-ea"/>
              </a:rPr>
              <a:t>[5]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[3]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[5]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互为逆元？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循环群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定理１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设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是一个循环群，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若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是无限群，则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〉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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若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阶群，则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〉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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〈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Z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，＋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循环群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证明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（１）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设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是无限循环群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，设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为其生成元，</a:t>
            </a:r>
            <a:endParaRPr lang="zh-CN" altLang="en-US" sz="2800" i="1" dirty="0"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）＝｛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–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–1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｝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令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→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，定义如下：</a:t>
            </a:r>
            <a:endParaRPr lang="zh-CN" altLang="en-US" sz="2800" i="1" dirty="0"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f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) =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i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,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 .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显然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为满射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．下证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为单射，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j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若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j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），即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j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，要证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j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．若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≠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j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，不妨设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＞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j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，则</a:t>
            </a:r>
            <a:endParaRPr lang="zh-CN" altLang="en-US" sz="2800" i="1" dirty="0"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i – j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,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－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j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＞０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因此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必有有限周期，从而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）为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有限群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矛盾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．所以，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j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从而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为单射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．总之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是双射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又 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j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＋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j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i+j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*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 j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）*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j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即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保持运算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，从而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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循环群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（２）设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阶循环群，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为其生成元，则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a|=n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，且</a:t>
            </a:r>
            <a:endParaRPr lang="zh-CN" altLang="en-US" sz="2800" i="1" dirty="0"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＝｛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 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｝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其中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n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互不相同，令</a:t>
            </a:r>
            <a:endParaRPr lang="zh-CN" altLang="en-US" sz="2800" i="1" dirty="0"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（［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］）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= 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 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，　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［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］∈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n</a:t>
            </a:r>
            <a:endParaRPr lang="en-US" altLang="zh-CN" sz="2800" baseline="-250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则显然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f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是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Z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到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的满射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，又设</a:t>
            </a:r>
            <a:endParaRPr lang="zh-CN" altLang="en-US" sz="2800" i="1" dirty="0"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（［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］）＝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（［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j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］），即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 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 j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，则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 i – j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由周期的性质可知，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－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j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即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≡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j 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mod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n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 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因此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［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］＝［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j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］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从而知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f 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是单射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．总之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是双射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下证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是同态．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［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］，［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j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］∈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　　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　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([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]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＋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[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j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])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([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＋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j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])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i+j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*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j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([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]) *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([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j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])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因此　　　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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 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循环群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01065"/>
            <a:ext cx="11699240" cy="59575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定理２　循环群的子群必为循环群．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证明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设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是由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生成的循环群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是其子群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若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＝｛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｝＝｛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｝，则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是由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生成的循环群，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若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≠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｛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｝，则必有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≠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０使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 n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，由于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为子群，故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 – n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与－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中必有一个为正整数，因此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中必有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的正整数次幂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．令</a:t>
            </a:r>
            <a:endParaRPr lang="zh-CN" altLang="en-US" sz="2800" i="1" dirty="0">
              <a:latin typeface="Times New Roman" panose="02020603050405020304" pitchFamily="18" charset="0"/>
            </a:endParaRPr>
          </a:p>
          <a:p>
            <a:pPr algn="ctr" fontAlgn="auto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min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｛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H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,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　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＞０｝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即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的最小正指数．往证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＝（     ），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i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，令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algn="ctr" fontAlgn="auto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ki</a:t>
            </a:r>
            <a:r>
              <a:rPr lang="en-US" altLang="zh-CN" sz="2800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＋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, 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０≤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＜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0</a:t>
            </a:r>
            <a:endParaRPr lang="en-US" altLang="zh-CN" sz="2800" baseline="-25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则　　　　　　　　  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i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                    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r</a:t>
            </a:r>
            <a:endParaRPr lang="en-US" altLang="zh-CN" sz="2800" i="1" baseline="30000" dirty="0">
              <a:latin typeface="Times New Roman" panose="02020603050405020304" pitchFamily="18" charset="0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		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      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i</a:t>
            </a:r>
            <a:endParaRPr lang="en-US" altLang="zh-CN" sz="2800" baseline="30000" dirty="0">
              <a:latin typeface="Times New Roman" panose="02020603050405020304" pitchFamily="18" charset="0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由此易知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，由于０≤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＜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并注意到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的定义，可知必有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＝０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即            　　　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ki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0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,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　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＝（     ）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k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从而　　　　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＝（      ）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 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</a:p>
        </p:txBody>
      </p:sp>
      <p:graphicFrame>
        <p:nvGraphicFramePr>
          <p:cNvPr id="2051" name="Object 6"/>
          <p:cNvGraphicFramePr/>
          <p:nvPr/>
        </p:nvGraphicFramePr>
        <p:xfrm>
          <a:off x="5056505" y="4321175"/>
          <a:ext cx="716915" cy="455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30200" imgH="203200" progId="Equation.DSMT4">
                  <p:embed/>
                </p:oleObj>
              </mc:Choice>
              <mc:Fallback>
                <p:oleObj r:id="rId4" imgW="330200" imgH="2032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6505" y="4321175"/>
                        <a:ext cx="716915" cy="4559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8"/>
          <p:cNvGraphicFramePr/>
          <p:nvPr/>
        </p:nvGraphicFramePr>
        <p:xfrm>
          <a:off x="5742305" y="4321175"/>
          <a:ext cx="7937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355600" imgH="203200" progId="Equation.DSMT4">
                  <p:embed/>
                </p:oleObj>
              </mc:Choice>
              <mc:Fallback>
                <p:oleObj r:id="rId6" imgW="355600" imgH="2032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42305" y="4321175"/>
                        <a:ext cx="793750" cy="479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10"/>
          <p:cNvGraphicFramePr/>
          <p:nvPr/>
        </p:nvGraphicFramePr>
        <p:xfrm>
          <a:off x="1856740" y="4748530"/>
          <a:ext cx="715645" cy="496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292100" imgH="203200" progId="Equation.DSMT4">
                  <p:embed/>
                </p:oleObj>
              </mc:Choice>
              <mc:Fallback>
                <p:oleObj r:id="rId8" imgW="292100" imgH="203200" progId="Equation.DSMT4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56740" y="4748530"/>
                        <a:ext cx="715645" cy="4965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11"/>
          <p:cNvGraphicFramePr/>
          <p:nvPr/>
        </p:nvGraphicFramePr>
        <p:xfrm>
          <a:off x="5880100" y="5618480"/>
          <a:ext cx="560070" cy="49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90500" imgH="203200" progId="Equation.DSMT4">
                  <p:embed/>
                </p:oleObj>
              </mc:Choice>
              <mc:Fallback>
                <p:oleObj r:id="rId10" imgW="190500" imgH="203200" progId="Equation.DSMT4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80100" y="5618480"/>
                        <a:ext cx="560070" cy="4933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1"/>
          <p:cNvGraphicFramePr/>
          <p:nvPr/>
        </p:nvGraphicFramePr>
        <p:xfrm>
          <a:off x="3758565" y="5992495"/>
          <a:ext cx="546735" cy="513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90500" imgH="203200" progId="Equation.DSMT4">
                  <p:embed/>
                </p:oleObj>
              </mc:Choice>
              <mc:Fallback>
                <p:oleObj r:id="rId12" imgW="190500" imgH="203200" progId="Equation.DSMT4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58565" y="5992495"/>
                        <a:ext cx="546735" cy="5137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1"/>
          <p:cNvGraphicFramePr/>
          <p:nvPr/>
        </p:nvGraphicFramePr>
        <p:xfrm>
          <a:off x="6586855" y="3477895"/>
          <a:ext cx="546735" cy="513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190500" imgH="203200" progId="Equation.DSMT4">
                  <p:embed/>
                </p:oleObj>
              </mc:Choice>
              <mc:Fallback>
                <p:oleObj r:id="rId13" imgW="190500" imgH="203200" progId="Equation.DSMT4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86855" y="3477895"/>
                        <a:ext cx="546735" cy="5137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半群定义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104265"/>
            <a:ext cx="11699240" cy="4610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定义１　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设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，◦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为一代数系统，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若其中运算“◦”满足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结合律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，即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(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◦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y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)◦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z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◦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y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◦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），</a:t>
            </a:r>
          </a:p>
          <a:p>
            <a:pPr algn="l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 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则称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，◦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半群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循环群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99240" cy="5634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定理３</a:t>
            </a:r>
            <a:r>
              <a:rPr lang="zh-CN" altLang="en-US" sz="2800" dirty="0">
                <a:sym typeface="+mn-ea"/>
              </a:rPr>
              <a:t>　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设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，*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阶循环群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是正整数且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m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|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，则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中存在唯一一个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阶子群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证明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由于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|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，设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dm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，则（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d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d m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 n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又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,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，若０＜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＜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，则０＜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d 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＜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，故由周期的定义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,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d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h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d h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≠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从而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d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的周期为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，因此，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d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生成的循环子群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d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的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阶子群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下面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再证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中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阶子群是唯一的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在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任取一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阶子群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，由定理２知，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是循环群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，设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的生成元为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，即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H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，则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的周期为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，因此</a:t>
            </a:r>
            <a:endParaRPr lang="zh-CN" altLang="en-US" sz="2800" i="1" dirty="0">
              <a:latin typeface="Times New Roman" panose="02020603050405020304" pitchFamily="18" charset="0"/>
            </a:endParaRPr>
          </a:p>
          <a:p>
            <a:pPr algn="ctr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 m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i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 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所以　　　　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|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im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，即  　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md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|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im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，可见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d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，不妨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设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kd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，则</a:t>
            </a:r>
            <a:endParaRPr lang="zh-CN" altLang="en-US" sz="2800" i="1" dirty="0">
              <a:latin typeface="Times New Roman" panose="02020603050405020304" pitchFamily="18" charset="0"/>
            </a:endParaRPr>
          </a:p>
          <a:p>
            <a:pPr algn="ctr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kd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d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k</a:t>
            </a:r>
            <a:endParaRPr lang="en-US" altLang="zh-CN" sz="2800" baseline="30000" dirty="0">
              <a:latin typeface="Times New Roman" panose="02020603050405020304" pitchFamily="18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   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因此，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从而，对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任何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j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j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，因而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H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与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d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）均有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   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个元素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，所以有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H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d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，这样就证明了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中有唯一的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阶子群．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循环群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" y="859155"/>
            <a:ext cx="10782300" cy="14236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70" y="2752725"/>
            <a:ext cx="6108700" cy="9474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循环群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45" y="869950"/>
            <a:ext cx="8119110" cy="8039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70" y="1860550"/>
            <a:ext cx="11157585" cy="4521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循环群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45" y="824865"/>
            <a:ext cx="11591925" cy="943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045" y="1566545"/>
            <a:ext cx="10421620" cy="50742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循环群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作业 习题四 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，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，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，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4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7835" y="2380615"/>
            <a:ext cx="37744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第五章</a:t>
            </a:r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  <a:p>
            <a:pPr algn="ctr"/>
            <a:r>
              <a:rPr 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群</a:t>
            </a:r>
          </a:p>
        </p:txBody>
      </p:sp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4719225" y="586072"/>
            <a:ext cx="5179060" cy="532190"/>
            <a:chOff x="5689600" y="1501170"/>
            <a:chExt cx="5179060" cy="532190"/>
          </a:xfrm>
        </p:grpSpPr>
        <p:sp>
          <p:nvSpPr>
            <p:cNvPr id="32" name="平行四边形 31"/>
            <p:cNvSpPr/>
            <p:nvPr>
              <p:custDataLst>
                <p:tags r:id="rId22"/>
              </p:custDataLst>
            </p:nvPr>
          </p:nvSpPr>
          <p:spPr>
            <a:xfrm>
              <a:off x="6375400" y="1820459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23"/>
              </p:custDataLst>
            </p:nvPr>
          </p:nvSpPr>
          <p:spPr>
            <a:xfrm>
              <a:off x="5689600" y="1551970"/>
              <a:ext cx="736600" cy="438150"/>
            </a:xfrm>
            <a:prstGeom prst="parallelogram">
              <a:avLst>
                <a:gd name="adj" fmla="val 31818"/>
              </a:avLst>
            </a:prstGeom>
            <a:solidFill>
              <a:schemeClr val="bg1"/>
            </a:solidFill>
            <a:ln w="28575"/>
            <a:effectLst>
              <a:outerShdw dist="50800" dir="2700000" algn="tl" rotWithShape="0">
                <a:srgbClr val="00C1C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24"/>
              </p:custDataLst>
            </p:nvPr>
          </p:nvSpPr>
          <p:spPr>
            <a:xfrm>
              <a:off x="6572250" y="1501170"/>
              <a:ext cx="42964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半群</a:t>
              </a:r>
            </a:p>
          </p:txBody>
        </p:sp>
      </p:grpSp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>
            <a:off x="4719225" y="1593877"/>
            <a:ext cx="4878071" cy="549275"/>
            <a:chOff x="5689600" y="2273300"/>
            <a:chExt cx="4710116" cy="549489"/>
          </a:xfrm>
        </p:grpSpPr>
        <p:sp>
          <p:nvSpPr>
            <p:cNvPr id="33" name="平行四边形 32"/>
            <p:cNvSpPr/>
            <p:nvPr>
              <p:custDataLst>
                <p:tags r:id="rId19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8" name="平行四边形 17"/>
              <p:cNvSpPr/>
              <p:nvPr>
                <p:custDataLst>
                  <p:tags r:id="rId20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群 </a:t>
                </a:r>
              </a:p>
            </p:txBody>
          </p:sp>
        </p:grpSp>
      </p:grp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4719225" y="2618767"/>
            <a:ext cx="5045075" cy="541020"/>
            <a:chOff x="5689600" y="3045430"/>
            <a:chExt cx="5045075" cy="541224"/>
          </a:xfrm>
        </p:grpSpPr>
        <p:sp>
          <p:nvSpPr>
            <p:cNvPr id="34" name="平行四边形 33"/>
            <p:cNvSpPr/>
            <p:nvPr>
              <p:custDataLst>
                <p:tags r:id="rId16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689600" y="3045430"/>
              <a:ext cx="5045075" cy="522167"/>
              <a:chOff x="5143500" y="2273300"/>
              <a:chExt cx="5045075" cy="522167"/>
            </a:xfrm>
          </p:grpSpPr>
          <p:sp>
            <p:nvSpPr>
              <p:cNvPr id="23" name="平行四边形 22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</a:p>
            </p:txBody>
          </p:sp>
          <p:sp>
            <p:nvSpPr>
              <p:cNvPr id="25" name="文本框 24">
                <a:hlinkClick r:id="rId27" action="ppaction://hlinksldjump"/>
              </p:cNvPr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6026150" y="2273300"/>
                <a:ext cx="4162425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子群与元素的周期</a:t>
                </a:r>
              </a:p>
            </p:txBody>
          </p:sp>
        </p:grpSp>
      </p:grpSp>
      <p:grpSp>
        <p:nvGrpSpPr>
          <p:cNvPr id="2" name="组合 1"/>
          <p:cNvGrpSpPr/>
          <p:nvPr>
            <p:custDataLst>
              <p:tags r:id="rId4"/>
            </p:custDataLst>
          </p:nvPr>
        </p:nvGrpSpPr>
        <p:grpSpPr>
          <a:xfrm>
            <a:off x="4719225" y="3635402"/>
            <a:ext cx="6129912" cy="541020"/>
            <a:chOff x="5689600" y="3045430"/>
            <a:chExt cx="6129912" cy="541224"/>
          </a:xfrm>
        </p:grpSpPr>
        <p:sp>
          <p:nvSpPr>
            <p:cNvPr id="6" name="平行四边形 5"/>
            <p:cNvSpPr/>
            <p:nvPr>
              <p:custDataLst>
                <p:tags r:id="rId13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689600" y="3045430"/>
              <a:ext cx="6129912" cy="522167"/>
              <a:chOff x="5143500" y="2273300"/>
              <a:chExt cx="6129912" cy="522167"/>
            </a:xfrm>
          </p:grpSpPr>
          <p:sp>
            <p:nvSpPr>
              <p:cNvPr id="8" name="平行四边形 7"/>
              <p:cNvSpPr/>
              <p:nvPr>
                <p:custDataLst>
                  <p:tags r:id="rId14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</a:p>
            </p:txBody>
          </p:sp>
          <p:sp>
            <p:nvSpPr>
              <p:cNvPr id="9" name="文本框 8">
                <a:hlinkClick r:id="rId27" action="ppaction://hlinksldjump"/>
              </p:cNvPr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6026150" y="2273300"/>
                <a:ext cx="5247262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循环群</a:t>
                </a:r>
              </a:p>
            </p:txBody>
          </p:sp>
        </p:grpSp>
      </p:grpSp>
      <p:grpSp>
        <p:nvGrpSpPr>
          <p:cNvPr id="13" name="组合 12"/>
          <p:cNvGrpSpPr/>
          <p:nvPr>
            <p:custDataLst>
              <p:tags r:id="rId5"/>
            </p:custDataLst>
          </p:nvPr>
        </p:nvGrpSpPr>
        <p:grpSpPr>
          <a:xfrm>
            <a:off x="4719225" y="4652037"/>
            <a:ext cx="6129912" cy="541020"/>
            <a:chOff x="5689600" y="3045430"/>
            <a:chExt cx="6129912" cy="541224"/>
          </a:xfrm>
        </p:grpSpPr>
        <p:sp>
          <p:nvSpPr>
            <p:cNvPr id="14" name="平行四边形 13"/>
            <p:cNvSpPr/>
            <p:nvPr>
              <p:custDataLst>
                <p:tags r:id="rId10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89600" y="3045430"/>
              <a:ext cx="6129912" cy="522167"/>
              <a:chOff x="5143500" y="2273300"/>
              <a:chExt cx="6129912" cy="522167"/>
            </a:xfrm>
          </p:grpSpPr>
          <p:sp>
            <p:nvSpPr>
              <p:cNvPr id="17" name="平行四边形 16"/>
              <p:cNvSpPr/>
              <p:nvPr>
                <p:custDataLst>
                  <p:tags r:id="rId11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05</a:t>
                </a:r>
              </a:p>
            </p:txBody>
          </p:sp>
          <p:sp>
            <p:nvSpPr>
              <p:cNvPr id="20" name="文本框 19">
                <a:hlinkClick r:id="rId27" action="ppaction://hlinksldjump"/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026150" y="2273300"/>
                <a:ext cx="5247262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置换群</a:t>
                </a:r>
              </a:p>
            </p:txBody>
          </p:sp>
        </p:grpSp>
      </p:grpSp>
      <p:grpSp>
        <p:nvGrpSpPr>
          <p:cNvPr id="21" name="组合 20"/>
          <p:cNvGrpSpPr/>
          <p:nvPr>
            <p:custDataLst>
              <p:tags r:id="rId6"/>
            </p:custDataLst>
          </p:nvPr>
        </p:nvGrpSpPr>
        <p:grpSpPr>
          <a:xfrm>
            <a:off x="4719225" y="5668672"/>
            <a:ext cx="6129912" cy="541020"/>
            <a:chOff x="5689600" y="3045430"/>
            <a:chExt cx="6129912" cy="541224"/>
          </a:xfrm>
        </p:grpSpPr>
        <p:sp>
          <p:nvSpPr>
            <p:cNvPr id="24" name="平行四边形 23"/>
            <p:cNvSpPr/>
            <p:nvPr>
              <p:custDataLst>
                <p:tags r:id="rId7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689600" y="3045430"/>
              <a:ext cx="6129912" cy="522167"/>
              <a:chOff x="5143500" y="2273300"/>
              <a:chExt cx="6129912" cy="522167"/>
            </a:xfrm>
          </p:grpSpPr>
          <p:sp>
            <p:nvSpPr>
              <p:cNvPr id="27" name="平行四边形 26"/>
              <p:cNvSpPr/>
              <p:nvPr>
                <p:custDataLst>
                  <p:tags r:id="rId8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05</a:t>
                </a:r>
              </a:p>
            </p:txBody>
          </p:sp>
          <p:sp>
            <p:nvSpPr>
              <p:cNvPr id="28" name="文本框 27">
                <a:hlinkClick r:id="rId27" action="ppaction://hlinksldjump"/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026150" y="2273300"/>
                <a:ext cx="5247262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陪集</a:t>
                </a:r>
                <a:endPara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</p:spTree>
  </p:cSld>
  <p:clrMapOvr>
    <a:masterClrMapping/>
  </p:clrMapOvr>
  <p:transition>
    <p:push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置换群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定义１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有限集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到自身的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双射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称为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上的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置换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，当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|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|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时，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上的置换也称为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次置换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A=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｛１，２，３，４｝ 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   f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={&lt;1,2&gt;,&lt;2,3&gt;,&lt;3,4&gt;,&lt;4,1&gt;}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上的置换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置换群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设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＝｛１，２，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｝，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上的一个置换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σ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，可以表示成如下形式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</a:p>
        </p:txBody>
      </p:sp>
      <p:graphicFrame>
        <p:nvGraphicFramePr>
          <p:cNvPr id="11270" name="Object 4"/>
          <p:cNvGraphicFramePr>
            <a:graphicFrameLocks noChangeAspect="1"/>
          </p:cNvGraphicFramePr>
          <p:nvPr/>
        </p:nvGraphicFramePr>
        <p:xfrm>
          <a:off x="3412490" y="2277745"/>
          <a:ext cx="5315585" cy="1292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879600" imgH="457200" progId="Equation.DSMT4">
                  <p:embed/>
                </p:oleObj>
              </mc:Choice>
              <mc:Fallback>
                <p:oleObj r:id="rId5" imgW="1879600" imgH="4572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12490" y="2277745"/>
                        <a:ext cx="5315585" cy="12928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Object 6"/>
          <p:cNvGraphicFramePr>
            <a:graphicFrameLocks noChangeAspect="1"/>
          </p:cNvGraphicFramePr>
          <p:nvPr/>
        </p:nvGraphicFramePr>
        <p:xfrm>
          <a:off x="3340100" y="3880485"/>
          <a:ext cx="5460365" cy="1364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930400" imgH="482600" progId="Equation.DSMT4">
                  <p:embed/>
                </p:oleObj>
              </mc:Choice>
              <mc:Fallback>
                <p:oleObj r:id="rId7" imgW="1930400" imgH="4826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0100" y="3880485"/>
                        <a:ext cx="5460365" cy="13646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置换群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置换的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复合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也称为置换的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乘法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两置换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σ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τ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进行复合的结果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σ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◦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τ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也称为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σ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与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τ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的乘积，简记为 </a:t>
            </a:r>
            <a:r>
              <a:rPr lang="zh-CN" altLang="en-US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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</a:p>
        </p:txBody>
      </p:sp>
      <p:graphicFrame>
        <p:nvGraphicFramePr>
          <p:cNvPr id="13318" name="Object 4"/>
          <p:cNvGraphicFramePr>
            <a:graphicFrameLocks noChangeAspect="1"/>
          </p:cNvGraphicFramePr>
          <p:nvPr/>
        </p:nvGraphicFramePr>
        <p:xfrm>
          <a:off x="1600200" y="2687955"/>
          <a:ext cx="3526155" cy="1363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256665" imgH="482600" progId="Equation.DSMT4">
                  <p:embed/>
                </p:oleObj>
              </mc:Choice>
              <mc:Fallback>
                <p:oleObj r:id="rId5" imgW="1256665" imgH="4826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0200" y="2687955"/>
                        <a:ext cx="3526155" cy="13633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0" name="Object 6"/>
          <p:cNvGraphicFramePr>
            <a:graphicFrameLocks noChangeAspect="1"/>
          </p:cNvGraphicFramePr>
          <p:nvPr/>
        </p:nvGraphicFramePr>
        <p:xfrm>
          <a:off x="5927725" y="2785110"/>
          <a:ext cx="3339465" cy="1169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384300" imgH="482600" progId="Equation.DSMT4">
                  <p:embed/>
                </p:oleObj>
              </mc:Choice>
              <mc:Fallback>
                <p:oleObj r:id="rId7" imgW="1384300" imgH="4826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27725" y="2785110"/>
                        <a:ext cx="3339465" cy="1169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1" name="Object 8"/>
          <p:cNvGraphicFramePr>
            <a:graphicFrameLocks noChangeAspect="1"/>
          </p:cNvGraphicFramePr>
          <p:nvPr/>
        </p:nvGraphicFramePr>
        <p:xfrm>
          <a:off x="528320" y="4363085"/>
          <a:ext cx="11108055" cy="1325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4064000" imgH="482600" progId="Equation.DSMT4">
                  <p:embed/>
                </p:oleObj>
              </mc:Choice>
              <mc:Fallback>
                <p:oleObj r:id="rId9" imgW="4064000" imgH="48260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8320" y="4363085"/>
                        <a:ext cx="11108055" cy="13252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置换群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</a:p>
        </p:txBody>
      </p:sp>
      <p:graphicFrame>
        <p:nvGraphicFramePr>
          <p:cNvPr id="14342" name="Object 4"/>
          <p:cNvGraphicFramePr>
            <a:graphicFrameLocks noChangeAspect="1"/>
          </p:cNvGraphicFramePr>
          <p:nvPr/>
        </p:nvGraphicFramePr>
        <p:xfrm>
          <a:off x="914400" y="948690"/>
          <a:ext cx="6660515" cy="1346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273300" imgH="457200" progId="Equation.DSMT4">
                  <p:embed/>
                </p:oleObj>
              </mc:Choice>
              <mc:Fallback>
                <p:oleObj r:id="rId5" imgW="2273300" imgH="4572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948690"/>
                        <a:ext cx="6660515" cy="13468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3" name="Object 6"/>
          <p:cNvGraphicFramePr>
            <a:graphicFrameLocks noChangeAspect="1"/>
          </p:cNvGraphicFramePr>
          <p:nvPr/>
        </p:nvGraphicFramePr>
        <p:xfrm>
          <a:off x="927735" y="2541270"/>
          <a:ext cx="8707755" cy="1346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2971800" imgH="457200" progId="Equation.DSMT4">
                  <p:embed/>
                </p:oleObj>
              </mc:Choice>
              <mc:Fallback>
                <p:oleObj r:id="rId7" imgW="2971800" imgH="457200" progId="Equation.DSMT4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27735" y="2541270"/>
                        <a:ext cx="8707755" cy="13468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4" name="Object 8"/>
          <p:cNvGraphicFramePr>
            <a:graphicFrameLocks noChangeAspect="1"/>
          </p:cNvGraphicFramePr>
          <p:nvPr/>
        </p:nvGraphicFramePr>
        <p:xfrm>
          <a:off x="2017395" y="4076700"/>
          <a:ext cx="8226425" cy="1459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2806700" imgH="495300" progId="Equation.DSMT4">
                  <p:embed/>
                </p:oleObj>
              </mc:Choice>
              <mc:Fallback>
                <p:oleObj r:id="rId9" imgW="2806700" imgH="495300" progId="Equation.DSMT4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17395" y="4076700"/>
                        <a:ext cx="8226425" cy="14592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99240" cy="4610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例１　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，＋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·〉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，＋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·〉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都是半群．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例２　对任意集合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P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），∪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P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），∩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均为半群．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例３　集合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到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的全体映射构成的集合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 在复合运算下构成半群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，◦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例４　在自然数集合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上定义运算 “◦”：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               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◦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＋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＋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　 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N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430" y="3673475"/>
            <a:ext cx="4794885" cy="21405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置换群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定义２　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上如下形状的置换</a:t>
            </a:r>
            <a:endParaRPr lang="zh-CN" altLang="en-US" sz="2800" i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	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称为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循环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置换，记为（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d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d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循环长度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．当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d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＝２时称为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对换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单位置换</a:t>
            </a:r>
            <a:r>
              <a:rPr lang="zh-CN" altLang="en-US" sz="2800" dirty="0">
                <a:sym typeface="+mn-ea"/>
              </a:rPr>
              <a:t>即恒等映射也视为循环置换，并记为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（１）或（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</a:t>
            </a:r>
            <a:r>
              <a:rPr lang="zh-CN" altLang="en-US" sz="2800" dirty="0">
                <a:sym typeface="+mn-ea"/>
              </a:rPr>
              <a:t> 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</a:p>
        </p:txBody>
      </p:sp>
      <p:graphicFrame>
        <p:nvGraphicFramePr>
          <p:cNvPr id="15366" name="Object 4"/>
          <p:cNvGraphicFramePr>
            <a:graphicFrameLocks noChangeAspect="1"/>
          </p:cNvGraphicFramePr>
          <p:nvPr/>
        </p:nvGraphicFramePr>
        <p:xfrm>
          <a:off x="2080260" y="2103755"/>
          <a:ext cx="7979410" cy="1548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501900" imgH="482600" progId="Equation.DSMT4">
                  <p:embed/>
                </p:oleObj>
              </mc:Choice>
              <mc:Fallback>
                <p:oleObj r:id="rId5" imgW="2501900" imgH="482600" progId="Equation.DSMT4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80260" y="2103755"/>
                        <a:ext cx="7979410" cy="15487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置换群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</a:p>
        </p:txBody>
      </p:sp>
      <p:graphicFrame>
        <p:nvGraphicFramePr>
          <p:cNvPr id="16390" name="Object 4"/>
          <p:cNvGraphicFramePr>
            <a:graphicFrameLocks noChangeAspect="1"/>
          </p:cNvGraphicFramePr>
          <p:nvPr/>
        </p:nvGraphicFramePr>
        <p:xfrm>
          <a:off x="1016000" y="1552575"/>
          <a:ext cx="5034280" cy="1556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485900" imgH="457200" progId="Equation.DSMT4">
                  <p:embed/>
                </p:oleObj>
              </mc:Choice>
              <mc:Fallback>
                <p:oleObj r:id="rId5" imgW="1485900" imgH="457200" progId="Equation.DSMT4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6000" y="1552575"/>
                        <a:ext cx="5034280" cy="15563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6"/>
          <p:cNvGraphicFramePr>
            <a:graphicFrameLocks noChangeAspect="1"/>
          </p:cNvGraphicFramePr>
          <p:nvPr/>
        </p:nvGraphicFramePr>
        <p:xfrm>
          <a:off x="1085850" y="3810635"/>
          <a:ext cx="4680585" cy="1630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308100" imgH="457200" progId="Equation.DSMT4">
                  <p:embed/>
                </p:oleObj>
              </mc:Choice>
              <mc:Fallback>
                <p:oleObj r:id="rId7" imgW="1308100" imgH="457200" progId="Equation.DSMT4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85850" y="3810635"/>
                        <a:ext cx="4680585" cy="1630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4" name="Object 8"/>
          <p:cNvGraphicFramePr>
            <a:graphicFrameLocks noChangeAspect="1"/>
          </p:cNvGraphicFramePr>
          <p:nvPr/>
        </p:nvGraphicFramePr>
        <p:xfrm>
          <a:off x="6926580" y="2434590"/>
          <a:ext cx="4269740" cy="1680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155700" imgH="457200" progId="Equation.DSMT4">
                  <p:embed/>
                </p:oleObj>
              </mc:Choice>
              <mc:Fallback>
                <p:oleObj r:id="rId9" imgW="1155700" imgH="457200" progId="Equation.DSMT4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26580" y="2434590"/>
                        <a:ext cx="4269740" cy="16808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置换群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1545"/>
            <a:ext cx="11699240" cy="5520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设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＝｛１，２，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｝，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所有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次置换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（即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＝｛１，２，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｝上的所有置换）构成的集合将用符号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表示．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b="1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定理１</a:t>
            </a:r>
            <a:r>
              <a:rPr lang="zh-CN" altLang="en-US" sz="2800" dirty="0">
                <a:sym typeface="+mn-ea"/>
              </a:rPr>
              <a:t>　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sym typeface="+mn-ea"/>
              </a:rPr>
              <a:t>在置换乘法运算下构成群．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证明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◦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，即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对运算 ◦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封闭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，而 ◦ 满足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结合律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，故知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，◦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是一个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半群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，显然，恒等映射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，且是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，◦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单位元</a:t>
            </a:r>
            <a:r>
              <a:rPr lang="zh-CN" altLang="en-US" sz="2800">
                <a:latin typeface="Times New Roman" panose="02020603050405020304" pitchFamily="18" charset="0"/>
                <a:sym typeface="+mn-ea"/>
              </a:rPr>
              <a:t>，又对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任意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的逆函数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∈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且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◦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◦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f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．即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 </a:t>
            </a:r>
            <a:r>
              <a:rPr lang="en-US" altLang="zh-CN" sz="2800" baseline="30000" dirty="0">
                <a:latin typeface="Times New Roman" panose="02020603050405020304" pitchFamily="18" charset="0"/>
                <a:sym typeface="+mn-ea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在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，◦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逆元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，从而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，◦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是群．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置换群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定理２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|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|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！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定义３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称为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次对称群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，其子群称为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次置换群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例３　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会不会写出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，◦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的元素与运算</a:t>
            </a:r>
            <a:r>
              <a:rPr lang="zh-CN" altLang="en-US" sz="2800" dirty="0">
                <a:sym typeface="+mn-ea"/>
              </a:rPr>
              <a:t>表？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置换群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例４　设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＝｛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d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｝　</a:t>
            </a:r>
            <a:endParaRPr lang="zh-CN" altLang="en-US" sz="2800" i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 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则｛</a:t>
            </a:r>
            <a:r>
              <a:rPr lang="zh-CN" altLang="en-US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zh-CN" altLang="en-US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｝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4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，且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｛</a:t>
            </a:r>
            <a:r>
              <a:rPr lang="zh-CN" altLang="en-US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zh-CN" altLang="en-US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｝，◦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构成群，因此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〈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｛ </a:t>
            </a:r>
            <a:r>
              <a:rPr lang="zh-CN" altLang="en-US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zh-CN" altLang="en-US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800" baseline="-25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｝，◦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〉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是一个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上的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２阶置换群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</a:p>
        </p:txBody>
      </p:sp>
      <p:graphicFrame>
        <p:nvGraphicFramePr>
          <p:cNvPr id="19462" name="Object 4"/>
          <p:cNvGraphicFramePr>
            <a:graphicFrameLocks noChangeAspect="1"/>
          </p:cNvGraphicFramePr>
          <p:nvPr/>
        </p:nvGraphicFramePr>
        <p:xfrm>
          <a:off x="1561465" y="1977390"/>
          <a:ext cx="9017000" cy="1591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590800" imgH="457200" progId="Equation.DSMT4">
                  <p:embed/>
                </p:oleObj>
              </mc:Choice>
              <mc:Fallback>
                <p:oleObj r:id="rId5" imgW="2590800" imgH="457200" progId="Equation.DSMT4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61465" y="1977390"/>
                        <a:ext cx="9017000" cy="15913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置换群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定理３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Cayley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定理）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任意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阶群必同构于一个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次置换群． 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证明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）设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为一个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阶群，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上的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所有置换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构成的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次对称群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）构造一个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上的置换群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）证明 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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F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4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）定理得证．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置换群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955040"/>
            <a:ext cx="11699240" cy="5497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）构造一个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上的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置换群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endParaRPr lang="en-US" altLang="zh-CN" sz="2800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	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	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，令    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）＝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ax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，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则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是一个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上的置换（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WHY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？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），</a:t>
            </a:r>
            <a:endParaRPr lang="zh-CN" altLang="en-US" sz="2800" i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	</a:t>
            </a:r>
            <a:endParaRPr lang="zh-CN" altLang="en-US" sz="2800" i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令   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＝｛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|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｝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 则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G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的子群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: 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	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f</a:t>
            </a:r>
            <a:r>
              <a:rPr lang="en-US" altLang="zh-CN" sz="2800" i="1" baseline="-250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i="1" baseline="-250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G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,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i="1" baseline="-25000" dirty="0">
                <a:uFillTx/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f</a:t>
            </a:r>
            <a:r>
              <a:rPr lang="en-US" altLang="zh-CN" sz="2800" i="1" baseline="-25000" dirty="0">
                <a:uFillTx/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))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abx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ab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=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;             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又对任意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</a:p>
        </p:txBody>
      </p:sp>
      <p:graphicFrame>
        <p:nvGraphicFramePr>
          <p:cNvPr id="21510" name="Object 4"/>
          <p:cNvGraphicFramePr>
            <a:graphicFrameLocks noChangeAspect="1"/>
          </p:cNvGraphicFramePr>
          <p:nvPr/>
        </p:nvGraphicFramePr>
        <p:xfrm>
          <a:off x="2091690" y="5861685"/>
          <a:ext cx="7957185" cy="704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870200" imgH="254000" progId="Equation.DSMT4">
                  <p:embed/>
                </p:oleObj>
              </mc:Choice>
              <mc:Fallback>
                <p:oleObj r:id="rId5" imgW="2870200" imgH="2540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91690" y="5861685"/>
                        <a:ext cx="7957185" cy="7042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置换群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）证明 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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F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G</a:t>
            </a:r>
            <a:endParaRPr lang="en-US" altLang="zh-CN" sz="2800" i="1" baseline="-250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令     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→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i="1" baseline="-250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）＝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　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G</a:t>
            </a:r>
            <a:endParaRPr lang="en-US" altLang="zh-CN" sz="2800" i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显然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为满射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又若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≠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，则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)≠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，故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≠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，因此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也是单射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从而，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是双射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.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又，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 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ab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 f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  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即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保持运算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，故知 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G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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</a:p>
        </p:txBody>
      </p:sp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37522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置换群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3045" y="1104265"/>
            <a:ext cx="11699240" cy="53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作业： 习题五 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3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lkODc5ZTAxNzdkOTVkMTRhODUzNTFlY2IxMGY3NT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28*253"/>
  <p:tag name="TABLE_ENDDRAG_RECT" val="180*234*228*25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02*99"/>
  <p:tag name="TABLE_ENDDRAG_RECT" val="34*257*102*9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73*144"/>
  <p:tag name="TABLE_ENDDRAG_RECT" val="161*226*173*14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70*179"/>
  <p:tag name="TABLE_ENDDRAG_RECT" val="435*246*370*17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7906</Words>
  <Application>Microsoft Office PowerPoint</Application>
  <PresentationFormat>宽屏</PresentationFormat>
  <Paragraphs>965</Paragraphs>
  <Slides>98</Slides>
  <Notes>97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98</vt:i4>
      </vt:variant>
    </vt:vector>
  </HeadingPairs>
  <TitlesOfParts>
    <vt:vector size="107" baseType="lpstr">
      <vt:lpstr>等线</vt:lpstr>
      <vt:lpstr>宋体</vt:lpstr>
      <vt:lpstr>微软雅黑</vt:lpstr>
      <vt:lpstr>Arial</vt:lpstr>
      <vt:lpstr>Calibri</vt:lpstr>
      <vt:lpstr>Times New Roman</vt:lpstr>
      <vt:lpstr>Wingdings</vt:lpstr>
      <vt:lpstr>WPS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Blade 15</dc:creator>
  <cp:lastModifiedBy>宇涵 王</cp:lastModifiedBy>
  <cp:revision>1018</cp:revision>
  <dcterms:created xsi:type="dcterms:W3CDTF">2023-08-09T12:44:00Z</dcterms:created>
  <dcterms:modified xsi:type="dcterms:W3CDTF">2024-06-10T11:53:51Z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359AB4C86D6B436D832E9104FD1E7CB7_13</vt:lpwstr>
  </property>
  <property fmtid="{D5CDD505-2E9C-101B-9397-08002B2CF9AE}" pid="3" name="KSOProductBuildVer">
    <vt:lpwstr>2052-12.1.0.16729</vt:lpwstr>
  </property>
</Properties>
</file>